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68" r:id="rId3"/>
    <p:sldId id="269" r:id="rId4"/>
    <p:sldId id="270" r:id="rId5"/>
    <p:sldId id="271" r:id="rId6"/>
    <p:sldId id="272" r:id="rId7"/>
    <p:sldId id="273" r:id="rId8"/>
    <p:sldId id="274" r:id="rId9"/>
    <p:sldId id="275" r:id="rId10"/>
    <p:sldId id="276" r:id="rId11"/>
    <p:sldId id="277" r:id="rId12"/>
    <p:sldId id="278" r:id="rId13"/>
    <p:sldId id="267" r:id="rId14"/>
    <p:sldId id="279" r:id="rId15"/>
    <p:sldId id="280"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AAC06A-3E32-4BB7-AD09-B1E084D0A401}" type="datetimeFigureOut">
              <a:rPr kumimoji="1" lang="ja-JP" altLang="en-US" smtClean="0"/>
              <a:t>2021/1/27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B1B9F-C4D3-492C-9F46-DC41ABCC60E4}" type="slidenum">
              <a:rPr kumimoji="1" lang="ja-JP" altLang="en-US" smtClean="0"/>
              <a:t>‹#›</a:t>
            </a:fld>
            <a:endParaRPr kumimoji="1" lang="ja-JP" altLang="en-US"/>
          </a:p>
        </p:txBody>
      </p:sp>
    </p:spTree>
    <p:extLst>
      <p:ext uri="{BB962C8B-B14F-4D97-AF65-F5344CB8AC3E}">
        <p14:creationId xmlns:p14="http://schemas.microsoft.com/office/powerpoint/2010/main" val="13878474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A4D69CCD-5395-4D71-86AA-9A7255903D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10D84767-8D1E-4AAC-BCC9-D475EAC43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7EE468BC-FA64-4471-B163-2F6295E7A1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F5934F-AF05-463A-8175-B878BF9F651F}"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DA3D1E-28FA-4708-93AA-3E269E2A56E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F1A4937-7D38-454A-9B2B-B21E630911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640E008-83A6-465E-8E2C-0BC73EF10581}"/>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41A314B9-65C0-40A7-A552-2BDE5FFC88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99B57F-D150-488E-9AA4-B25E73BDBA3D}"/>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233165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8A65C8-4425-4A56-8AA1-DA4CDE70F6A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C6CCEE-4E52-4888-A08C-C21833DA1D6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D9083-853A-4996-B9B6-D389F0DCEAD1}"/>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A9542E8B-CFDC-48AD-93ED-0D03A8F461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DB55E4-C6B9-4211-8639-B174F6E6C55C}"/>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94510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E3D526A-7653-4F09-8E12-BA1CA6A640D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1891AE-1F08-4BE0-840C-8E23092D0A0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3989C2-6B49-4177-8830-AC6CB8154BB3}"/>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B0C3CC6A-AFF6-4850-B70F-70B53EC06E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D3CFFF-FCF7-4362-A802-5504C5CC94B4}"/>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506224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DA3D1E-28FA-4708-93AA-3E269E2A56E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F1A4937-7D38-454A-9B2B-B21E630911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640E008-83A6-465E-8E2C-0BC73EF10581}"/>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41A314B9-65C0-40A7-A552-2BDE5FFC88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99B57F-D150-488E-9AA4-B25E73BDBA3D}"/>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405900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35FD7B-5CCE-445D-B7D6-27BC9E808C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50386E-D592-4F3B-BDF0-ECD71D6C849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09FF61-339F-479A-96A1-A3D4656D8F11}"/>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22E217A3-C7C8-482F-898F-90C00B2672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820586-7C6D-4D1E-BDFB-8FCB6927D639}"/>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617039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41E100-2DBC-48B6-BCA4-B941514930C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AE0AD1-1462-41CE-AAC0-67AE8DCF9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1578936-0D0D-4949-8D38-F5BE50E2A20B}"/>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39DADA5C-D0B1-40EC-BFEC-E200B45CA4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FBA826-31C4-401B-BDD7-FF5CA604A5BA}"/>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4219134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A1AF14-649F-4163-8BEF-371A9168C3E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753AE40-1634-4362-BC6E-BAF71F4DDC0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28D4370-6F0C-4FC9-BD52-C4D82E62417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BAD7F7-B161-421D-9B35-CCABDC2FB61C}"/>
              </a:ext>
            </a:extLst>
          </p:cNvPr>
          <p:cNvSpPr>
            <a:spLocks noGrp="1"/>
          </p:cNvSpPr>
          <p:nvPr>
            <p:ph type="dt" sz="half" idx="10"/>
          </p:nvPr>
        </p:nvSpPr>
        <p:spPr/>
        <p:txBody>
          <a:bodyPr/>
          <a:lstStyle/>
          <a:p>
            <a:r>
              <a:rPr kumimoji="1" lang="en-US" altLang="ja-JP"/>
              <a:t>2020/10/17</a:t>
            </a:r>
            <a:endParaRPr kumimoji="1" lang="ja-JP" altLang="en-US"/>
          </a:p>
        </p:txBody>
      </p:sp>
      <p:sp>
        <p:nvSpPr>
          <p:cNvPr id="6" name="フッター プレースホルダー 5">
            <a:extLst>
              <a:ext uri="{FF2B5EF4-FFF2-40B4-BE49-F238E27FC236}">
                <a16:creationId xmlns:a16="http://schemas.microsoft.com/office/drawing/2014/main" id="{DA407A88-5FD5-493E-9FB6-37DF3022EC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5DA736-6B0E-4124-9066-EF281BEEE25F}"/>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485469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25DF8-462A-4EF3-A5CC-470B34AED43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3469097-BD44-4738-B9DC-790FDCFB4D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F1503CD-6D81-4C83-AF47-70309267B5D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0F844A1-EB24-4487-9375-9EE863D05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22C0C23-60D1-4978-B42F-B8059DC2CD4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5DE9568-3747-48DF-A5C9-3B297AD8D8C5}"/>
              </a:ext>
            </a:extLst>
          </p:cNvPr>
          <p:cNvSpPr>
            <a:spLocks noGrp="1"/>
          </p:cNvSpPr>
          <p:nvPr>
            <p:ph type="dt" sz="half" idx="10"/>
          </p:nvPr>
        </p:nvSpPr>
        <p:spPr/>
        <p:txBody>
          <a:bodyPr/>
          <a:lstStyle/>
          <a:p>
            <a:r>
              <a:rPr kumimoji="1" lang="en-US" altLang="ja-JP"/>
              <a:t>2020/10/17</a:t>
            </a:r>
            <a:endParaRPr kumimoji="1" lang="ja-JP" altLang="en-US"/>
          </a:p>
        </p:txBody>
      </p:sp>
      <p:sp>
        <p:nvSpPr>
          <p:cNvPr id="8" name="フッター プレースホルダー 7">
            <a:extLst>
              <a:ext uri="{FF2B5EF4-FFF2-40B4-BE49-F238E27FC236}">
                <a16:creationId xmlns:a16="http://schemas.microsoft.com/office/drawing/2014/main" id="{2088D1EE-4695-4279-948E-11FFF70A5B1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CC13800-8F9E-46AB-8726-F1DC2FB44604}"/>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4053902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81487-E102-4C37-8CB8-37A6645E67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21C3A14-07B7-45D4-A50C-2A6494C004CE}"/>
              </a:ext>
            </a:extLst>
          </p:cNvPr>
          <p:cNvSpPr>
            <a:spLocks noGrp="1"/>
          </p:cNvSpPr>
          <p:nvPr>
            <p:ph type="dt" sz="half" idx="10"/>
          </p:nvPr>
        </p:nvSpPr>
        <p:spPr/>
        <p:txBody>
          <a:bodyPr/>
          <a:lstStyle/>
          <a:p>
            <a:r>
              <a:rPr kumimoji="1" lang="en-US" altLang="ja-JP"/>
              <a:t>2020/10/17</a:t>
            </a:r>
            <a:endParaRPr kumimoji="1" lang="ja-JP" altLang="en-US"/>
          </a:p>
        </p:txBody>
      </p:sp>
      <p:sp>
        <p:nvSpPr>
          <p:cNvPr id="4" name="フッター プレースホルダー 3">
            <a:extLst>
              <a:ext uri="{FF2B5EF4-FFF2-40B4-BE49-F238E27FC236}">
                <a16:creationId xmlns:a16="http://schemas.microsoft.com/office/drawing/2014/main" id="{65C71233-637E-4AF2-8752-E3CFDE9E9DB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26B4F89-848A-47EB-A093-68D201EE9B0D}"/>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7726745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93A4124-61C0-40F0-B3C8-3BE783F9A7CE}"/>
              </a:ext>
            </a:extLst>
          </p:cNvPr>
          <p:cNvSpPr>
            <a:spLocks noGrp="1"/>
          </p:cNvSpPr>
          <p:nvPr>
            <p:ph type="dt" sz="half" idx="10"/>
          </p:nvPr>
        </p:nvSpPr>
        <p:spPr/>
        <p:txBody>
          <a:bodyPr/>
          <a:lstStyle/>
          <a:p>
            <a:r>
              <a:rPr kumimoji="1" lang="en-US" altLang="ja-JP"/>
              <a:t>2020/10/17</a:t>
            </a:r>
            <a:endParaRPr kumimoji="1" lang="ja-JP" altLang="en-US"/>
          </a:p>
        </p:txBody>
      </p:sp>
      <p:sp>
        <p:nvSpPr>
          <p:cNvPr id="3" name="フッター プレースホルダー 2">
            <a:extLst>
              <a:ext uri="{FF2B5EF4-FFF2-40B4-BE49-F238E27FC236}">
                <a16:creationId xmlns:a16="http://schemas.microsoft.com/office/drawing/2014/main" id="{E60C90D9-0CD3-4509-BFE4-AE77694F080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4C1CAB9-91DE-4297-8E79-97C6BF6F08A9}"/>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5835542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F0FE8B-7908-431D-A0AB-A0A59B088F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7A73E8-305C-4999-897A-C2DF7DF15E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EA7625C-F7DD-4D93-BE6D-4A0A5C5C3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0571F70-A567-4A90-A485-066EB351F934}"/>
              </a:ext>
            </a:extLst>
          </p:cNvPr>
          <p:cNvSpPr>
            <a:spLocks noGrp="1"/>
          </p:cNvSpPr>
          <p:nvPr>
            <p:ph type="dt" sz="half" idx="10"/>
          </p:nvPr>
        </p:nvSpPr>
        <p:spPr/>
        <p:txBody>
          <a:bodyPr/>
          <a:lstStyle/>
          <a:p>
            <a:r>
              <a:rPr kumimoji="1" lang="en-US" altLang="ja-JP"/>
              <a:t>2020/10/17</a:t>
            </a:r>
            <a:endParaRPr kumimoji="1" lang="ja-JP" altLang="en-US"/>
          </a:p>
        </p:txBody>
      </p:sp>
      <p:sp>
        <p:nvSpPr>
          <p:cNvPr id="6" name="フッター プレースホルダー 5">
            <a:extLst>
              <a:ext uri="{FF2B5EF4-FFF2-40B4-BE49-F238E27FC236}">
                <a16:creationId xmlns:a16="http://schemas.microsoft.com/office/drawing/2014/main" id="{1BC5A6B7-FDFA-4A1B-9F27-FF0B541496A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9E632B-C3C3-492D-8BF7-A3A19A74F533}"/>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503114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35FD7B-5CCE-445D-B7D6-27BC9E808C5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F50386E-D592-4F3B-BDF0-ECD71D6C849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09FF61-339F-479A-96A1-A3D4656D8F11}"/>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22E217A3-C7C8-482F-898F-90C00B2672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820586-7C6D-4D1E-BDFB-8FCB6927D639}"/>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35514989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07A024-4213-492E-ACF1-E9906DCD80D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7FFB79D-2CE7-4BF8-BDE9-27EC97D65C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49B1C9C-F021-4E5F-AAA1-B17B6A6D5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1231FBC-6611-4D15-98AD-980DDF93A642}"/>
              </a:ext>
            </a:extLst>
          </p:cNvPr>
          <p:cNvSpPr>
            <a:spLocks noGrp="1"/>
          </p:cNvSpPr>
          <p:nvPr>
            <p:ph type="dt" sz="half" idx="10"/>
          </p:nvPr>
        </p:nvSpPr>
        <p:spPr/>
        <p:txBody>
          <a:bodyPr/>
          <a:lstStyle/>
          <a:p>
            <a:r>
              <a:rPr kumimoji="1" lang="en-US" altLang="ja-JP"/>
              <a:t>2020/10/17</a:t>
            </a:r>
            <a:endParaRPr kumimoji="1" lang="ja-JP" altLang="en-US"/>
          </a:p>
        </p:txBody>
      </p:sp>
      <p:sp>
        <p:nvSpPr>
          <p:cNvPr id="6" name="フッター プレースホルダー 5">
            <a:extLst>
              <a:ext uri="{FF2B5EF4-FFF2-40B4-BE49-F238E27FC236}">
                <a16:creationId xmlns:a16="http://schemas.microsoft.com/office/drawing/2014/main" id="{0F6881FD-00BB-4D0A-8BDF-5635518401F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FA033F6-BBC8-43BF-AA54-1DD1432BE7ED}"/>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3144921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8A65C8-4425-4A56-8AA1-DA4CDE70F6A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C6CCEE-4E52-4888-A08C-C21833DA1D6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3FD9083-853A-4996-B9B6-D389F0DCEAD1}"/>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A9542E8B-CFDC-48AD-93ED-0D03A8F461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DB55E4-C6B9-4211-8639-B174F6E6C55C}"/>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985057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E3D526A-7653-4F09-8E12-BA1CA6A640D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1891AE-1F08-4BE0-840C-8E23092D0A0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3989C2-6B49-4177-8830-AC6CB8154BB3}"/>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B0C3CC6A-AFF6-4850-B70F-70B53EC06E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D3CFFF-FCF7-4362-A802-5504C5CC94B4}"/>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3916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41E100-2DBC-48B6-BCA4-B941514930C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AE0AD1-1462-41CE-AAC0-67AE8DCF9F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1578936-0D0D-4949-8D38-F5BE50E2A20B}"/>
              </a:ext>
            </a:extLst>
          </p:cNvPr>
          <p:cNvSpPr>
            <a:spLocks noGrp="1"/>
          </p:cNvSpPr>
          <p:nvPr>
            <p:ph type="dt" sz="half" idx="10"/>
          </p:nvPr>
        </p:nvSpPr>
        <p:spPr/>
        <p:txBody>
          <a:body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39DADA5C-D0B1-40EC-BFEC-E200B45CA4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FBA826-31C4-401B-BDD7-FF5CA604A5BA}"/>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3403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A1AF14-649F-4163-8BEF-371A9168C3E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753AE40-1634-4362-BC6E-BAF71F4DDC0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28D4370-6F0C-4FC9-BD52-C4D82E62417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BAD7F7-B161-421D-9B35-CCABDC2FB61C}"/>
              </a:ext>
            </a:extLst>
          </p:cNvPr>
          <p:cNvSpPr>
            <a:spLocks noGrp="1"/>
          </p:cNvSpPr>
          <p:nvPr>
            <p:ph type="dt" sz="half" idx="10"/>
          </p:nvPr>
        </p:nvSpPr>
        <p:spPr/>
        <p:txBody>
          <a:bodyPr/>
          <a:lstStyle/>
          <a:p>
            <a:r>
              <a:rPr kumimoji="1" lang="en-US" altLang="ja-JP"/>
              <a:t>2020/10/17</a:t>
            </a:r>
            <a:endParaRPr kumimoji="1" lang="ja-JP" altLang="en-US"/>
          </a:p>
        </p:txBody>
      </p:sp>
      <p:sp>
        <p:nvSpPr>
          <p:cNvPr id="6" name="フッター プレースホルダー 5">
            <a:extLst>
              <a:ext uri="{FF2B5EF4-FFF2-40B4-BE49-F238E27FC236}">
                <a16:creationId xmlns:a16="http://schemas.microsoft.com/office/drawing/2014/main" id="{DA407A88-5FD5-493E-9FB6-37DF3022EC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65DA736-6B0E-4124-9066-EF281BEEE25F}"/>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3328772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25DF8-462A-4EF3-A5CC-470B34AED43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3469097-BD44-4738-B9DC-790FDCFB4D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F1503CD-6D81-4C83-AF47-70309267B5D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0F844A1-EB24-4487-9375-9EE863D05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22C0C23-60D1-4978-B42F-B8059DC2CD4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5DE9568-3747-48DF-A5C9-3B297AD8D8C5}"/>
              </a:ext>
            </a:extLst>
          </p:cNvPr>
          <p:cNvSpPr>
            <a:spLocks noGrp="1"/>
          </p:cNvSpPr>
          <p:nvPr>
            <p:ph type="dt" sz="half" idx="10"/>
          </p:nvPr>
        </p:nvSpPr>
        <p:spPr/>
        <p:txBody>
          <a:bodyPr/>
          <a:lstStyle/>
          <a:p>
            <a:r>
              <a:rPr kumimoji="1" lang="en-US" altLang="ja-JP"/>
              <a:t>2020/10/17</a:t>
            </a:r>
            <a:endParaRPr kumimoji="1" lang="ja-JP" altLang="en-US"/>
          </a:p>
        </p:txBody>
      </p:sp>
      <p:sp>
        <p:nvSpPr>
          <p:cNvPr id="8" name="フッター プレースホルダー 7">
            <a:extLst>
              <a:ext uri="{FF2B5EF4-FFF2-40B4-BE49-F238E27FC236}">
                <a16:creationId xmlns:a16="http://schemas.microsoft.com/office/drawing/2014/main" id="{2088D1EE-4695-4279-948E-11FFF70A5B1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CC13800-8F9E-46AB-8726-F1DC2FB44604}"/>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14493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E81487-E102-4C37-8CB8-37A6645E67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21C3A14-07B7-45D4-A50C-2A6494C004CE}"/>
              </a:ext>
            </a:extLst>
          </p:cNvPr>
          <p:cNvSpPr>
            <a:spLocks noGrp="1"/>
          </p:cNvSpPr>
          <p:nvPr>
            <p:ph type="dt" sz="half" idx="10"/>
          </p:nvPr>
        </p:nvSpPr>
        <p:spPr/>
        <p:txBody>
          <a:bodyPr/>
          <a:lstStyle/>
          <a:p>
            <a:r>
              <a:rPr kumimoji="1" lang="en-US" altLang="ja-JP"/>
              <a:t>2020/10/17</a:t>
            </a:r>
            <a:endParaRPr kumimoji="1" lang="ja-JP" altLang="en-US"/>
          </a:p>
        </p:txBody>
      </p:sp>
      <p:sp>
        <p:nvSpPr>
          <p:cNvPr id="4" name="フッター プレースホルダー 3">
            <a:extLst>
              <a:ext uri="{FF2B5EF4-FFF2-40B4-BE49-F238E27FC236}">
                <a16:creationId xmlns:a16="http://schemas.microsoft.com/office/drawing/2014/main" id="{65C71233-637E-4AF2-8752-E3CFDE9E9DB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26B4F89-848A-47EB-A093-68D201EE9B0D}"/>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2129559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93A4124-61C0-40F0-B3C8-3BE783F9A7CE}"/>
              </a:ext>
            </a:extLst>
          </p:cNvPr>
          <p:cNvSpPr>
            <a:spLocks noGrp="1"/>
          </p:cNvSpPr>
          <p:nvPr>
            <p:ph type="dt" sz="half" idx="10"/>
          </p:nvPr>
        </p:nvSpPr>
        <p:spPr/>
        <p:txBody>
          <a:bodyPr/>
          <a:lstStyle/>
          <a:p>
            <a:r>
              <a:rPr kumimoji="1" lang="en-US" altLang="ja-JP"/>
              <a:t>2020/10/17</a:t>
            </a:r>
            <a:endParaRPr kumimoji="1" lang="ja-JP" altLang="en-US"/>
          </a:p>
        </p:txBody>
      </p:sp>
      <p:sp>
        <p:nvSpPr>
          <p:cNvPr id="3" name="フッター プレースホルダー 2">
            <a:extLst>
              <a:ext uri="{FF2B5EF4-FFF2-40B4-BE49-F238E27FC236}">
                <a16:creationId xmlns:a16="http://schemas.microsoft.com/office/drawing/2014/main" id="{E60C90D9-0CD3-4509-BFE4-AE77694F080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4C1CAB9-91DE-4297-8E79-97C6BF6F08A9}"/>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40377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F0FE8B-7908-431D-A0AB-A0A59B088F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7A73E8-305C-4999-897A-C2DF7DF15E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EA7625C-F7DD-4D93-BE6D-4A0A5C5C3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0571F70-A567-4A90-A485-066EB351F934}"/>
              </a:ext>
            </a:extLst>
          </p:cNvPr>
          <p:cNvSpPr>
            <a:spLocks noGrp="1"/>
          </p:cNvSpPr>
          <p:nvPr>
            <p:ph type="dt" sz="half" idx="10"/>
          </p:nvPr>
        </p:nvSpPr>
        <p:spPr/>
        <p:txBody>
          <a:bodyPr/>
          <a:lstStyle/>
          <a:p>
            <a:r>
              <a:rPr kumimoji="1" lang="en-US" altLang="ja-JP"/>
              <a:t>2020/10/17</a:t>
            </a:r>
            <a:endParaRPr kumimoji="1" lang="ja-JP" altLang="en-US"/>
          </a:p>
        </p:txBody>
      </p:sp>
      <p:sp>
        <p:nvSpPr>
          <p:cNvPr id="6" name="フッター プレースホルダー 5">
            <a:extLst>
              <a:ext uri="{FF2B5EF4-FFF2-40B4-BE49-F238E27FC236}">
                <a16:creationId xmlns:a16="http://schemas.microsoft.com/office/drawing/2014/main" id="{1BC5A6B7-FDFA-4A1B-9F27-FF0B541496A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9E632B-C3C3-492D-8BF7-A3A19A74F533}"/>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340554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07A024-4213-492E-ACF1-E9906DCD80D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7FFB79D-2CE7-4BF8-BDE9-27EC97D65C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49B1C9C-F021-4E5F-AAA1-B17B6A6D5F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1231FBC-6611-4D15-98AD-980DDF93A642}"/>
              </a:ext>
            </a:extLst>
          </p:cNvPr>
          <p:cNvSpPr>
            <a:spLocks noGrp="1"/>
          </p:cNvSpPr>
          <p:nvPr>
            <p:ph type="dt" sz="half" idx="10"/>
          </p:nvPr>
        </p:nvSpPr>
        <p:spPr/>
        <p:txBody>
          <a:bodyPr/>
          <a:lstStyle/>
          <a:p>
            <a:r>
              <a:rPr kumimoji="1" lang="en-US" altLang="ja-JP"/>
              <a:t>2020/10/17</a:t>
            </a:r>
            <a:endParaRPr kumimoji="1" lang="ja-JP" altLang="en-US"/>
          </a:p>
        </p:txBody>
      </p:sp>
      <p:sp>
        <p:nvSpPr>
          <p:cNvPr id="6" name="フッター プレースホルダー 5">
            <a:extLst>
              <a:ext uri="{FF2B5EF4-FFF2-40B4-BE49-F238E27FC236}">
                <a16:creationId xmlns:a16="http://schemas.microsoft.com/office/drawing/2014/main" id="{0F6881FD-00BB-4D0A-8BDF-5635518401F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FA033F6-BBC8-43BF-AA54-1DD1432BE7ED}"/>
              </a:ext>
            </a:extLst>
          </p:cNvPr>
          <p:cNvSpPr>
            <a:spLocks noGrp="1"/>
          </p:cNvSpPr>
          <p:nvPr>
            <p:ph type="sldNum" sz="quarter" idx="12"/>
          </p:nvPr>
        </p:nvSpPr>
        <p:spPr/>
        <p:txBody>
          <a:body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12216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549F407-4293-4C79-859D-D3B58DE217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B040AB-1841-455B-B5A7-D0F0AD172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0BC0DE-7AB7-4FA9-AC80-AEE53D54D7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4147CFEF-03BA-4251-A1F5-D70475B236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3DC52A5-172F-4400-9C98-AB6798739C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287737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549F407-4293-4C79-859D-D3B58DE217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1B040AB-1841-455B-B5A7-D0F0AD172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0BC0DE-7AB7-4FA9-AC80-AEE53D54D7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a:t>2020/10/17</a:t>
            </a:r>
            <a:endParaRPr kumimoji="1" lang="ja-JP" altLang="en-US"/>
          </a:p>
        </p:txBody>
      </p:sp>
      <p:sp>
        <p:nvSpPr>
          <p:cNvPr id="5" name="フッター プレースホルダー 4">
            <a:extLst>
              <a:ext uri="{FF2B5EF4-FFF2-40B4-BE49-F238E27FC236}">
                <a16:creationId xmlns:a16="http://schemas.microsoft.com/office/drawing/2014/main" id="{4147CFEF-03BA-4251-A1F5-D70475B236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3DC52A5-172F-4400-9C98-AB6798739C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99BC4-4967-4097-B12C-13DB8F4F954B}" type="slidenum">
              <a:rPr kumimoji="1" lang="ja-JP" altLang="en-US" smtClean="0"/>
              <a:t>‹#›</a:t>
            </a:fld>
            <a:endParaRPr kumimoji="1" lang="ja-JP" altLang="en-US"/>
          </a:p>
        </p:txBody>
      </p:sp>
    </p:spTree>
    <p:extLst>
      <p:ext uri="{BB962C8B-B14F-4D97-AF65-F5344CB8AC3E}">
        <p14:creationId xmlns:p14="http://schemas.microsoft.com/office/powerpoint/2010/main" val="2799764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inos@crocus.ocn.ne.jp"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12.xml"/><Relationship Id="rId4" Type="http://schemas.openxmlformats.org/officeDocument/2006/relationships/image" Target="../media/image11.emf"/></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01">
            <a:extLst>
              <a:ext uri="{FF2B5EF4-FFF2-40B4-BE49-F238E27FC236}">
                <a16:creationId xmlns:a16="http://schemas.microsoft.com/office/drawing/2014/main" id="{D004A841-E873-4002-BC15-CD3BE11A923E}"/>
              </a:ext>
            </a:extLst>
          </p:cNvPr>
          <p:cNvSpPr>
            <a:spLocks noChangeArrowheads="1"/>
          </p:cNvSpPr>
          <p:nvPr/>
        </p:nvSpPr>
        <p:spPr bwMode="auto">
          <a:xfrm>
            <a:off x="3968750" y="1168400"/>
            <a:ext cx="41354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b="1">
                <a:cs typeface="Times New Roman" panose="02020603050405020304" pitchFamily="18" charset="0"/>
              </a:rPr>
              <a:t>DOCUMENT SUBMITTED TO:  </a:t>
            </a:r>
            <a:r>
              <a:rPr lang="en-US" altLang="en-US" sz="1200" b="1" i="1">
                <a:cs typeface="Times New Roman" panose="02020603050405020304" pitchFamily="18" charset="0"/>
              </a:rPr>
              <a:t>TR-42 Meeting</a:t>
            </a:r>
            <a:endParaRPr lang="en-US" altLang="en-US" sz="1200" b="1"/>
          </a:p>
        </p:txBody>
      </p:sp>
      <p:sp>
        <p:nvSpPr>
          <p:cNvPr id="3075" name="Rectangle 202">
            <a:extLst>
              <a:ext uri="{FF2B5EF4-FFF2-40B4-BE49-F238E27FC236}">
                <a16:creationId xmlns:a16="http://schemas.microsoft.com/office/drawing/2014/main" id="{32688E28-A86D-4085-B571-A9CA0E0187F8}"/>
              </a:ext>
            </a:extLst>
          </p:cNvPr>
          <p:cNvSpPr>
            <a:spLocks noChangeArrowheads="1"/>
          </p:cNvSpPr>
          <p:nvPr/>
        </p:nvSpPr>
        <p:spPr bwMode="auto">
          <a:xfrm>
            <a:off x="1524001" y="416997"/>
            <a:ext cx="184731" cy="369332"/>
          </a:xfrm>
          <a:prstGeom prst="rect">
            <a:avLst/>
          </a:prstGeom>
          <a:solidFill>
            <a:srgbClr val="E0E0E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3494" name="Group 422">
            <a:extLst>
              <a:ext uri="{FF2B5EF4-FFF2-40B4-BE49-F238E27FC236}">
                <a16:creationId xmlns:a16="http://schemas.microsoft.com/office/drawing/2014/main" id="{85764D90-D709-4C92-BECC-A65933174C85}"/>
              </a:ext>
            </a:extLst>
          </p:cNvPr>
          <p:cNvGraphicFramePr>
            <a:graphicFrameLocks noGrp="1"/>
          </p:cNvGraphicFramePr>
          <p:nvPr/>
        </p:nvGraphicFramePr>
        <p:xfrm>
          <a:off x="2498726" y="1503364"/>
          <a:ext cx="7085013" cy="701675"/>
        </p:xfrm>
        <a:graphic>
          <a:graphicData uri="http://schemas.openxmlformats.org/drawingml/2006/table">
            <a:tbl>
              <a:tblPr/>
              <a:tblGrid>
                <a:gridCol w="7085013">
                  <a:extLst>
                    <a:ext uri="{9D8B030D-6E8A-4147-A177-3AD203B41FA5}">
                      <a16:colId xmlns:a16="http://schemas.microsoft.com/office/drawing/2014/main" val="81706736"/>
                    </a:ext>
                  </a:extLst>
                </a:gridCol>
              </a:tblGrid>
              <a:tr h="701675">
                <a:tc>
                  <a:txBody>
                    <a:bodyPr/>
                    <a:lstStyle>
                      <a:lvl1pPr>
                        <a:spcBef>
                          <a:spcPct val="20000"/>
                        </a:spcBef>
                        <a:tabLst>
                          <a:tab pos="457200" algn="r"/>
                          <a:tab pos="2743200" algn="ctr"/>
                          <a:tab pos="5486400" algn="r"/>
                        </a:tabLst>
                        <a:defRPr sz="2800">
                          <a:solidFill>
                            <a:schemeClr val="tx1"/>
                          </a:solidFill>
                          <a:latin typeface="Arial" panose="020B0604020202020204" pitchFamily="34" charset="0"/>
                        </a:defRPr>
                      </a:lvl1pPr>
                      <a:lvl2pPr marL="742950" indent="-285750">
                        <a:spcBef>
                          <a:spcPct val="20000"/>
                        </a:spcBef>
                        <a:tabLst>
                          <a:tab pos="457200" algn="r"/>
                          <a:tab pos="2743200" algn="ctr"/>
                          <a:tab pos="5486400" algn="r"/>
                        </a:tabLst>
                        <a:defRPr sz="2400">
                          <a:solidFill>
                            <a:schemeClr val="tx1"/>
                          </a:solidFill>
                          <a:latin typeface="Arial" panose="020B0604020202020204" pitchFamily="34" charset="0"/>
                        </a:defRPr>
                      </a:lvl2pPr>
                      <a:lvl3pPr marL="1143000" indent="-228600">
                        <a:spcBef>
                          <a:spcPct val="20000"/>
                        </a:spcBef>
                        <a:tabLst>
                          <a:tab pos="457200" algn="r"/>
                          <a:tab pos="2743200" algn="ctr"/>
                          <a:tab pos="5486400" algn="r"/>
                        </a:tabLst>
                        <a:defRPr sz="2000">
                          <a:solidFill>
                            <a:schemeClr val="tx1"/>
                          </a:solidFill>
                          <a:latin typeface="Arial" panose="020B0604020202020204" pitchFamily="34" charset="0"/>
                        </a:defRPr>
                      </a:lvl3pPr>
                      <a:lvl4pPr marL="1600200" indent="-228600">
                        <a:spcBef>
                          <a:spcPct val="20000"/>
                        </a:spcBef>
                        <a:tabLst>
                          <a:tab pos="457200" algn="r"/>
                          <a:tab pos="2743200" algn="ctr"/>
                          <a:tab pos="5486400" algn="r"/>
                        </a:tabLst>
                        <a:defRPr>
                          <a:solidFill>
                            <a:schemeClr val="tx1"/>
                          </a:solidFill>
                          <a:latin typeface="Arial" panose="020B0604020202020204" pitchFamily="34" charset="0"/>
                        </a:defRPr>
                      </a:lvl4pPr>
                      <a:lvl5pPr marL="2057400" indent="-228600">
                        <a:spcBef>
                          <a:spcPct val="20000"/>
                        </a:spcBef>
                        <a:tabLst>
                          <a:tab pos="457200" algn="r"/>
                          <a:tab pos="2743200" algn="ctr"/>
                          <a:tab pos="5486400" algn="r"/>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457200" algn="r"/>
                          <a:tab pos="2743200" algn="ctr"/>
                          <a:tab pos="5486400" algn="r"/>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457200" algn="r"/>
                          <a:tab pos="2743200" algn="ctr"/>
                          <a:tab pos="5486400" algn="r"/>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457200" algn="r"/>
                          <a:tab pos="2743200" algn="ctr"/>
                          <a:tab pos="5486400" algn="r"/>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457200" algn="r"/>
                          <a:tab pos="2743200" algn="ctr"/>
                          <a:tab pos="5486400" algn="r"/>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r"/>
                          <a:tab pos="2743200" algn="ctr"/>
                          <a:tab pos="5486400" algn="r"/>
                        </a:tabLst>
                      </a:pPr>
                      <a:r>
                        <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The document to which this cover statement is attached is submitted to a Formulating Group or sub-element thereof of the Telecommunications Industry Association (TIA) in accordance with the provisions of Sections 3.3.2  Submissions and Contributions inclusive of the TIA Engineering  Committee Operating Procedures (ECOP)  dated July 7, 2015, all of which provisions are hereby incorporated by reference.</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T="45808" marB="458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extLst>
                  <a:ext uri="{0D108BD9-81ED-4DB2-BD59-A6C34878D82A}">
                    <a16:rowId xmlns:a16="http://schemas.microsoft.com/office/drawing/2014/main" val="490715251"/>
                  </a:ext>
                </a:extLst>
              </a:tr>
            </a:tbl>
          </a:graphicData>
        </a:graphic>
      </p:graphicFrame>
      <p:graphicFrame>
        <p:nvGraphicFramePr>
          <p:cNvPr id="3471" name="Group 399">
            <a:extLst>
              <a:ext uri="{FF2B5EF4-FFF2-40B4-BE49-F238E27FC236}">
                <a16:creationId xmlns:a16="http://schemas.microsoft.com/office/drawing/2014/main" id="{B2FCA2DB-C4EF-4910-96A4-0031FC4E6F03}"/>
              </a:ext>
            </a:extLst>
          </p:cNvPr>
          <p:cNvGraphicFramePr>
            <a:graphicFrameLocks noGrp="1"/>
          </p:cNvGraphicFramePr>
          <p:nvPr>
            <p:extLst>
              <p:ext uri="{D42A27DB-BD31-4B8C-83A1-F6EECF244321}">
                <p14:modId xmlns:p14="http://schemas.microsoft.com/office/powerpoint/2010/main" val="1912223440"/>
              </p:ext>
            </p:extLst>
          </p:nvPr>
        </p:nvGraphicFramePr>
        <p:xfrm>
          <a:off x="2824163" y="2382839"/>
          <a:ext cx="6563034" cy="2918726"/>
        </p:xfrm>
        <a:graphic>
          <a:graphicData uri="http://schemas.openxmlformats.org/drawingml/2006/table">
            <a:tbl>
              <a:tblPr/>
              <a:tblGrid>
                <a:gridCol w="1929598">
                  <a:extLst>
                    <a:ext uri="{9D8B030D-6E8A-4147-A177-3AD203B41FA5}">
                      <a16:colId xmlns:a16="http://schemas.microsoft.com/office/drawing/2014/main" val="24526347"/>
                    </a:ext>
                  </a:extLst>
                </a:gridCol>
                <a:gridCol w="594527">
                  <a:extLst>
                    <a:ext uri="{9D8B030D-6E8A-4147-A177-3AD203B41FA5}">
                      <a16:colId xmlns:a16="http://schemas.microsoft.com/office/drawing/2014/main" val="1983647799"/>
                    </a:ext>
                  </a:extLst>
                </a:gridCol>
                <a:gridCol w="3830637">
                  <a:extLst>
                    <a:ext uri="{9D8B030D-6E8A-4147-A177-3AD203B41FA5}">
                      <a16:colId xmlns:a16="http://schemas.microsoft.com/office/drawing/2014/main" val="2462019705"/>
                    </a:ext>
                  </a:extLst>
                </a:gridCol>
                <a:gridCol w="208272">
                  <a:extLst>
                    <a:ext uri="{9D8B030D-6E8A-4147-A177-3AD203B41FA5}">
                      <a16:colId xmlns:a16="http://schemas.microsoft.com/office/drawing/2014/main" val="2138259687"/>
                    </a:ext>
                  </a:extLst>
                </a:gridCol>
              </a:tblGrid>
              <a:tr h="240812">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SOURCE:</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Shinji Hinoshita (Mr.)</a:t>
                      </a: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46269937"/>
                  </a:ext>
                </a:extLst>
              </a:tr>
              <a:tr h="840693">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CONTACT:</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Chief Engineer (Japan National Certificate for Tx. Ex. &amp; LINE PLANT)</a:t>
                      </a:r>
                    </a:p>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3-36-7 </a:t>
                      </a:r>
                      <a:r>
                        <a:rPr kumimoji="0" lang="en-US" altLang="ja-JP" sz="1000" b="1" i="0" u="none" strike="noStrike" cap="none" normalizeH="0" baseline="0" dirty="0" err="1">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Kawajiri</a:t>
                      </a: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-Cho, Hitachi City</a:t>
                      </a:r>
                    </a:p>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sng"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Japan</a:t>
                      </a: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 319-1444</a:t>
                      </a:r>
                      <a:endParaRPr kumimoji="0" lang="en-US"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Telephone: +81-294-42-9459  Mobile: +81-80-1383-4597</a:t>
                      </a:r>
                      <a:endParaRPr kumimoji="0" lang="en-US"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Email: </a:t>
                      </a: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hlinkClick r:id="rId3"/>
                        </a:rPr>
                        <a:t>hinos@crocus.ocn.ne.jp</a:t>
                      </a:r>
                      <a:endParaRPr kumimoji="0" lang="en-US"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38308372"/>
                  </a:ext>
                </a:extLst>
              </a:tr>
              <a:tr h="390343">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TITLE:</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Study of limitation of stranded conductor for Cat. 6A patch cord due to H2O diffusion </a:t>
                      </a: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52151339"/>
                  </a:ext>
                </a:extLst>
              </a:tr>
              <a:tr h="240812">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PROJECT NUMBER (PN):</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NA</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873710"/>
                  </a:ext>
                </a:extLst>
              </a:tr>
              <a:tr h="240812">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DISTRIBUTION:</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TR-42.7</a:t>
                      </a:r>
                      <a:endParaRPr kumimoji="0" lang="en-US"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53135543"/>
                  </a:ext>
                </a:extLst>
              </a:tr>
              <a:tr h="270523">
                <a:tc rowSpan="3">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INTENDED PURPOSE OF DOCUMENT: </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__</a:t>
                      </a:r>
                      <a:r>
                        <a:rPr kumimoji="0" lang="en-US" altLang="ja-JP" sz="1000" b="1" i="0" u="sng"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_</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FOR INCORPORATION INTO TIA PUBLICATION</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80649635"/>
                  </a:ext>
                </a:extLst>
              </a:tr>
              <a:tr h="270523">
                <a:tc vMerge="1">
                  <a:txBody>
                    <a:bodyPr/>
                    <a:lstStyle/>
                    <a:p>
                      <a:endParaRPr kumimoji="1" lang="ja-JP" altLang="en-US"/>
                    </a:p>
                  </a:txBody>
                  <a:tcPr/>
                </a:tc>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__X_</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FOR INFORMATION</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kumimoji="0" lang="en-US" altLang="ja-JP" sz="10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79909258"/>
                  </a:ext>
                </a:extLst>
              </a:tr>
              <a:tr h="390929">
                <a:tc vMerge="1">
                  <a:txBody>
                    <a:bodyPr/>
                    <a:lstStyle/>
                    <a:p>
                      <a:endParaRPr kumimoji="1" lang="ja-JP" altLang="en-US"/>
                    </a:p>
                  </a:txBody>
                  <a:tcPr/>
                </a:tc>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Amendment</a:t>
                      </a: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1371600" algn="l"/>
                        </a:tabLst>
                        <a:defRPr sz="2800">
                          <a:solidFill>
                            <a:schemeClr val="tx1"/>
                          </a:solidFill>
                          <a:latin typeface="Arial" panose="020B0604020202020204" pitchFamily="34" charset="0"/>
                        </a:defRPr>
                      </a:lvl1pPr>
                      <a:lvl2pPr marL="742950" indent="-285750">
                        <a:spcBef>
                          <a:spcPct val="20000"/>
                        </a:spcBef>
                        <a:tabLst>
                          <a:tab pos="1371600" algn="l"/>
                        </a:tabLst>
                        <a:defRPr sz="2400">
                          <a:solidFill>
                            <a:schemeClr val="tx1"/>
                          </a:solidFill>
                          <a:latin typeface="Arial" panose="020B0604020202020204" pitchFamily="34" charset="0"/>
                        </a:defRPr>
                      </a:lvl2pPr>
                      <a:lvl3pPr marL="1143000" indent="-228600">
                        <a:spcBef>
                          <a:spcPct val="20000"/>
                        </a:spcBef>
                        <a:tabLst>
                          <a:tab pos="1371600" algn="l"/>
                        </a:tabLst>
                        <a:defRPr sz="2000">
                          <a:solidFill>
                            <a:schemeClr val="tx1"/>
                          </a:solidFill>
                          <a:latin typeface="Arial" panose="020B0604020202020204" pitchFamily="34" charset="0"/>
                        </a:defRPr>
                      </a:lvl3pPr>
                      <a:lvl4pPr marL="1600200" indent="-228600">
                        <a:spcBef>
                          <a:spcPct val="20000"/>
                        </a:spcBef>
                        <a:tabLst>
                          <a:tab pos="1371600" algn="l"/>
                        </a:tabLst>
                        <a:defRPr>
                          <a:solidFill>
                            <a:schemeClr val="tx1"/>
                          </a:solidFill>
                          <a:latin typeface="Arial" panose="020B0604020202020204" pitchFamily="34" charset="0"/>
                        </a:defRPr>
                      </a:lvl4pPr>
                      <a:lvl5pPr marL="2057400" indent="-228600">
                        <a:spcBef>
                          <a:spcPct val="20000"/>
                        </a:spcBef>
                        <a:tabLst>
                          <a:tab pos="1371600"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tabLst>
                          <a:tab pos="137160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rPr>
                        <a:t>TIA 568.2-D, relevant clause of stranded conductor stipulation.</a:t>
                      </a:r>
                    </a:p>
                  </a:txBody>
                  <a:tcPr marL="91436" marR="91436"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 </a:t>
                      </a:r>
                      <a:endParaRPr kumimoji="0" lang="en-US"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L="91436" marR="91436" marT="45740" marB="45740"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47154947"/>
                  </a:ext>
                </a:extLst>
              </a:tr>
            </a:tbl>
          </a:graphicData>
        </a:graphic>
      </p:graphicFrame>
      <p:sp>
        <p:nvSpPr>
          <p:cNvPr id="3121" name="Rectangle 376">
            <a:extLst>
              <a:ext uri="{FF2B5EF4-FFF2-40B4-BE49-F238E27FC236}">
                <a16:creationId xmlns:a16="http://schemas.microsoft.com/office/drawing/2014/main" id="{4989CF33-E993-4B73-AE49-31559104C06E}"/>
              </a:ext>
            </a:extLst>
          </p:cNvPr>
          <p:cNvSpPr>
            <a:spLocks noChangeArrowheads="1"/>
          </p:cNvSpPr>
          <p:nvPr/>
        </p:nvSpPr>
        <p:spPr bwMode="auto">
          <a:xfrm>
            <a:off x="1524001" y="45762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3457" name="Group 385">
            <a:extLst>
              <a:ext uri="{FF2B5EF4-FFF2-40B4-BE49-F238E27FC236}">
                <a16:creationId xmlns:a16="http://schemas.microsoft.com/office/drawing/2014/main" id="{33865BDA-D447-4CD2-81C3-359FDC2A2C72}"/>
              </a:ext>
            </a:extLst>
          </p:cNvPr>
          <p:cNvGraphicFramePr>
            <a:graphicFrameLocks noGrp="1"/>
          </p:cNvGraphicFramePr>
          <p:nvPr>
            <p:extLst>
              <p:ext uri="{D42A27DB-BD31-4B8C-83A1-F6EECF244321}">
                <p14:modId xmlns:p14="http://schemas.microsoft.com/office/powerpoint/2010/main" val="2749219584"/>
              </p:ext>
            </p:extLst>
          </p:nvPr>
        </p:nvGraphicFramePr>
        <p:xfrm>
          <a:off x="2819401" y="5334206"/>
          <a:ext cx="6551613" cy="396462"/>
        </p:xfrm>
        <a:graphic>
          <a:graphicData uri="http://schemas.openxmlformats.org/drawingml/2006/table">
            <a:tbl>
              <a:tblPr/>
              <a:tblGrid>
                <a:gridCol w="6551613">
                  <a:extLst>
                    <a:ext uri="{9D8B030D-6E8A-4147-A177-3AD203B41FA5}">
                      <a16:colId xmlns:a16="http://schemas.microsoft.com/office/drawing/2014/main" val="184348179"/>
                    </a:ext>
                  </a:extLst>
                </a:gridCol>
              </a:tblGrid>
              <a:tr h="37990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ABSTRACT:  Presentation of revised formulas of loss, </a:t>
                      </a:r>
                      <a:r>
                        <a:rPr kumimoji="0" lang="en-US" altLang="ja-JP" sz="1000" b="1" i="0" u="none" strike="noStrike" cap="none" normalizeH="0" baseline="0" dirty="0" err="1">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Zc</a:t>
                      </a: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 and Le with calculation result. </a:t>
                      </a:r>
                      <a:r>
                        <a:rPr kumimoji="0" lang="en-US" altLang="ja-JP" sz="1000" b="1" i="0" u="none" strike="noStrike" cap="none" normalizeH="0" baseline="0" dirty="0" err="1">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Zc</a:t>
                      </a: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 increase causes due to Le frequency dependency, which is derived by H2O molecular diffusion into strand gap.</a:t>
                      </a:r>
                      <a:endParaRPr kumimoji="0" lang="en-US" altLang="ja-JP" sz="10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marT="45831" marB="4583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21122257"/>
                  </a:ext>
                </a:extLst>
              </a:tr>
            </a:tbl>
          </a:graphicData>
        </a:graphic>
      </p:graphicFrame>
      <p:sp>
        <p:nvSpPr>
          <p:cNvPr id="3128" name="Rectangle 397">
            <a:extLst>
              <a:ext uri="{FF2B5EF4-FFF2-40B4-BE49-F238E27FC236}">
                <a16:creationId xmlns:a16="http://schemas.microsoft.com/office/drawing/2014/main" id="{06E83F02-6286-4382-9DD7-A2E8B0171A59}"/>
              </a:ext>
            </a:extLst>
          </p:cNvPr>
          <p:cNvSpPr>
            <a:spLocks noChangeArrowheads="1"/>
          </p:cNvSpPr>
          <p:nvPr/>
        </p:nvSpPr>
        <p:spPr bwMode="auto">
          <a:xfrm>
            <a:off x="1524001" y="60700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graphicFrame>
        <p:nvGraphicFramePr>
          <p:cNvPr id="3490" name="Group 418">
            <a:extLst>
              <a:ext uri="{FF2B5EF4-FFF2-40B4-BE49-F238E27FC236}">
                <a16:creationId xmlns:a16="http://schemas.microsoft.com/office/drawing/2014/main" id="{6F83DDC6-73C5-4C32-B47C-71545BFF4CA2}"/>
              </a:ext>
            </a:extLst>
          </p:cNvPr>
          <p:cNvGraphicFramePr>
            <a:graphicFrameLocks noGrp="1"/>
          </p:cNvGraphicFramePr>
          <p:nvPr>
            <p:extLst>
              <p:ext uri="{D42A27DB-BD31-4B8C-83A1-F6EECF244321}">
                <p14:modId xmlns:p14="http://schemas.microsoft.com/office/powerpoint/2010/main" val="560919500"/>
              </p:ext>
            </p:extLst>
          </p:nvPr>
        </p:nvGraphicFramePr>
        <p:xfrm>
          <a:off x="1912938" y="185738"/>
          <a:ext cx="7670800" cy="762000"/>
        </p:xfrm>
        <a:graphic>
          <a:graphicData uri="http://schemas.openxmlformats.org/drawingml/2006/table">
            <a:tbl>
              <a:tblPr/>
              <a:tblGrid>
                <a:gridCol w="3082925">
                  <a:extLst>
                    <a:ext uri="{9D8B030D-6E8A-4147-A177-3AD203B41FA5}">
                      <a16:colId xmlns:a16="http://schemas.microsoft.com/office/drawing/2014/main" val="469427262"/>
                    </a:ext>
                  </a:extLst>
                </a:gridCol>
                <a:gridCol w="4587875">
                  <a:extLst>
                    <a:ext uri="{9D8B030D-6E8A-4147-A177-3AD203B41FA5}">
                      <a16:colId xmlns:a16="http://schemas.microsoft.com/office/drawing/2014/main" val="2112701356"/>
                    </a:ext>
                  </a:extLst>
                </a:gridCol>
              </a:tblGrid>
              <a:tr h="1873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900" b="1"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Telecommunications Industry Association (TIA)</a:t>
                      </a:r>
                      <a:endParaRPr kumimoji="0" lang="en-US" altLang="ja-JP"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ja-JP" sz="1000" b="1"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TR42.7-2021-02-006a</a:t>
                      </a:r>
                      <a:endParaRPr kumimoji="0"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358534817"/>
                  </a:ext>
                </a:extLst>
              </a:tr>
              <a:tr h="24447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1" i="1"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cs typeface="Times New Roman" panose="02020603050405020304" pitchFamily="18" charset="0"/>
                        </a:rPr>
                        <a:t> October 26 , 2020</a:t>
                      </a:r>
                      <a:endParaRPr kumimoji="0" lang="en-US" altLang="ja-JP" sz="1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2800" b="0" i="0" u="none" strike="noStrike" cap="none" normalizeH="0" baseline="0" dirty="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878015069"/>
                  </a:ext>
                </a:extLst>
              </a:tr>
            </a:tbl>
          </a:graphicData>
        </a:graphic>
      </p:graphicFrame>
      <p:graphicFrame>
        <p:nvGraphicFramePr>
          <p:cNvPr id="10" name="Group 385">
            <a:extLst>
              <a:ext uri="{FF2B5EF4-FFF2-40B4-BE49-F238E27FC236}">
                <a16:creationId xmlns:a16="http://schemas.microsoft.com/office/drawing/2014/main" id="{996FB3EF-2872-4AF6-916E-E6AE9968BA9C}"/>
              </a:ext>
            </a:extLst>
          </p:cNvPr>
          <p:cNvGraphicFramePr>
            <a:graphicFrameLocks noGrp="1"/>
          </p:cNvGraphicFramePr>
          <p:nvPr>
            <p:extLst>
              <p:ext uri="{D42A27DB-BD31-4B8C-83A1-F6EECF244321}">
                <p14:modId xmlns:p14="http://schemas.microsoft.com/office/powerpoint/2010/main" val="3773515462"/>
              </p:ext>
            </p:extLst>
          </p:nvPr>
        </p:nvGraphicFramePr>
        <p:xfrm>
          <a:off x="2829873" y="5763309"/>
          <a:ext cx="6551613" cy="1005790"/>
        </p:xfrm>
        <a:graphic>
          <a:graphicData uri="http://schemas.openxmlformats.org/drawingml/2006/table">
            <a:tbl>
              <a:tblPr/>
              <a:tblGrid>
                <a:gridCol w="6551613">
                  <a:extLst>
                    <a:ext uri="{9D8B030D-6E8A-4147-A177-3AD203B41FA5}">
                      <a16:colId xmlns:a16="http://schemas.microsoft.com/office/drawing/2014/main" val="20000"/>
                    </a:ext>
                  </a:extLst>
                </a:gridCol>
              </a:tblGrid>
              <a:tr h="8588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1"/>
                          </a:solidFill>
                          <a:effectLst/>
                          <a:latin typeface="Arial" charset="0"/>
                        </a:rPr>
                        <a:t>PATENT DISCLOSURE (OPTIONAL)</a:t>
                      </a:r>
                    </a:p>
                    <a:p>
                      <a:pPr marL="0" marR="0" lvl="0" indent="0" algn="l" defTabSz="914400" rtl="0" eaLnBrk="1" fontAlgn="base" latinLnBrk="0" hangingPunct="1">
                        <a:lnSpc>
                          <a:spcPct val="100000"/>
                        </a:lnSpc>
                        <a:spcBef>
                          <a:spcPct val="0"/>
                        </a:spcBef>
                        <a:spcAft>
                          <a:spcPct val="0"/>
                        </a:spcAft>
                        <a:buClrTx/>
                        <a:buSzTx/>
                        <a:buFontTx/>
                        <a:buNone/>
                        <a:tabLst/>
                      </a:pPr>
                      <a:r>
                        <a:rPr lang="en-US" sz="1000" kern="1200" dirty="0">
                          <a:solidFill>
                            <a:schemeClr val="tx1"/>
                          </a:solidFill>
                          <a:effectLst/>
                          <a:latin typeface="+mn-lt"/>
                          <a:ea typeface="+mn-ea"/>
                          <a:cs typeface="+mn-cs"/>
                        </a:rPr>
                        <a:t>The Source may have patent(s) and/or published pending patent application(s) that may be essential to the practice of all or part of this Contribution as incorporated in a TIA Publication, and the Source is willing to comply with Section 3.2 Intellectual Property Rights (IPR) Policy of the TIA Engineering Committee Operating Procedures (ECOP) dated July 7, 2019 as to such patent(s) and/or published pending patent application(s).</a:t>
                      </a:r>
                      <a:endParaRPr kumimoji="0" lang="en-US" sz="1000" b="0" i="0" u="none" strike="noStrike" cap="none" normalizeH="0" baseline="0" dirty="0">
                        <a:ln>
                          <a:noFill/>
                        </a:ln>
                        <a:solidFill>
                          <a:schemeClr val="tx1"/>
                        </a:solidFill>
                        <a:effectLst/>
                        <a:latin typeface="+mn-lt"/>
                      </a:endParaRPr>
                    </a:p>
                  </a:txBody>
                  <a:tcPr marT="45695" marB="4569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スライド番号プレースホルダー 1">
            <a:extLst>
              <a:ext uri="{FF2B5EF4-FFF2-40B4-BE49-F238E27FC236}">
                <a16:creationId xmlns:a16="http://schemas.microsoft.com/office/drawing/2014/main" id="{3B75614F-111F-423E-A6E3-C698ADF5B4FA}"/>
              </a:ext>
            </a:extLst>
          </p:cNvPr>
          <p:cNvSpPr>
            <a:spLocks noGrp="1"/>
          </p:cNvSpPr>
          <p:nvPr>
            <p:ph type="sldNum" sz="quarter" idx="12"/>
          </p:nvPr>
        </p:nvSpPr>
        <p:spPr>
          <a:xfrm>
            <a:off x="9448800" y="6492875"/>
            <a:ext cx="2743200" cy="365125"/>
          </a:xfrm>
        </p:spPr>
        <p:txBody>
          <a:bodyPr/>
          <a:lstStyle/>
          <a:p>
            <a:fld id="{2FB99BC4-4967-4097-B12C-13DB8F4F954B}" type="slidenum">
              <a:rPr kumimoji="1" lang="ja-JP" altLang="en-US" smtClean="0"/>
              <a:t>1</a:t>
            </a:fld>
            <a:r>
              <a:rPr kumimoji="1" lang="en-US" altLang="ja-JP" dirty="0"/>
              <a:t>/14</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7A109236-DBC5-4CA3-A1D7-4C525F643333}"/>
              </a:ext>
            </a:extLst>
          </p:cNvPr>
          <p:cNvPicPr>
            <a:picLocks noChangeAspect="1"/>
          </p:cNvPicPr>
          <p:nvPr/>
        </p:nvPicPr>
        <p:blipFill>
          <a:blip r:embed="rId2"/>
          <a:stretch>
            <a:fillRect/>
          </a:stretch>
        </p:blipFill>
        <p:spPr>
          <a:xfrm>
            <a:off x="251440" y="2393692"/>
            <a:ext cx="5754388" cy="3075797"/>
          </a:xfrm>
          <a:prstGeom prst="rect">
            <a:avLst/>
          </a:prstGeom>
        </p:spPr>
      </p:pic>
      <p:pic>
        <p:nvPicPr>
          <p:cNvPr id="7" name="図 6">
            <a:extLst>
              <a:ext uri="{FF2B5EF4-FFF2-40B4-BE49-F238E27FC236}">
                <a16:creationId xmlns:a16="http://schemas.microsoft.com/office/drawing/2014/main" id="{EB73DFEE-DC11-4835-859B-8E6CA25CF55A}"/>
              </a:ext>
            </a:extLst>
          </p:cNvPr>
          <p:cNvPicPr>
            <a:picLocks noChangeAspect="1"/>
          </p:cNvPicPr>
          <p:nvPr/>
        </p:nvPicPr>
        <p:blipFill>
          <a:blip r:embed="rId3"/>
          <a:stretch>
            <a:fillRect/>
          </a:stretch>
        </p:blipFill>
        <p:spPr>
          <a:xfrm>
            <a:off x="6096392" y="3163079"/>
            <a:ext cx="5954968" cy="2306410"/>
          </a:xfrm>
          <a:prstGeom prst="rect">
            <a:avLst/>
          </a:prstGeom>
        </p:spPr>
      </p:pic>
      <p:sp>
        <p:nvSpPr>
          <p:cNvPr id="8" name="テキスト ボックス 7">
            <a:extLst>
              <a:ext uri="{FF2B5EF4-FFF2-40B4-BE49-F238E27FC236}">
                <a16:creationId xmlns:a16="http://schemas.microsoft.com/office/drawing/2014/main" id="{64C8E381-3E04-4965-86AC-2693C9FBC569}"/>
              </a:ext>
            </a:extLst>
          </p:cNvPr>
          <p:cNvSpPr txBox="1"/>
          <p:nvPr/>
        </p:nvSpPr>
        <p:spPr>
          <a:xfrm>
            <a:off x="494522" y="531845"/>
            <a:ext cx="11260262" cy="923330"/>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Characteristic Impedance (Zc), RL &amp; Le are calculated to fit measured data of RL of (C) (stored 23 years) by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‘assuming Le=5.0E-7EXP(0.000065f), f in MHz (Le=0.5mH/km in lower frequency is assumed.).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Equivalent d is calculated. Equivalent d might be decreased according to Rs increase, namely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ρ</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increase.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0" name="スライド番号プレースホルダー 9">
            <a:extLst>
              <a:ext uri="{FF2B5EF4-FFF2-40B4-BE49-F238E27FC236}">
                <a16:creationId xmlns:a16="http://schemas.microsoft.com/office/drawing/2014/main" id="{3BF34571-E8C0-43AF-8DE1-2992D341184F}"/>
              </a:ext>
            </a:extLst>
          </p:cNvPr>
          <p:cNvSpPr>
            <a:spLocks noGrp="1"/>
          </p:cNvSpPr>
          <p:nvPr>
            <p:ph type="sldNum" sz="quarter" idx="12"/>
          </p:nvPr>
        </p:nvSpPr>
        <p:spPr>
          <a:xfrm>
            <a:off x="9448800" y="648574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12754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616C0A38-5CC1-4F38-9949-6D31E07231E9}"/>
              </a:ext>
            </a:extLst>
          </p:cNvPr>
          <p:cNvPicPr>
            <a:picLocks noChangeAspect="1"/>
          </p:cNvPicPr>
          <p:nvPr/>
        </p:nvPicPr>
        <p:blipFill>
          <a:blip r:embed="rId2"/>
          <a:stretch>
            <a:fillRect/>
          </a:stretch>
        </p:blipFill>
        <p:spPr>
          <a:xfrm>
            <a:off x="1530220" y="1178427"/>
            <a:ext cx="8350898" cy="5520953"/>
          </a:xfrm>
          <a:prstGeom prst="rect">
            <a:avLst/>
          </a:prstGeom>
        </p:spPr>
      </p:pic>
      <p:sp>
        <p:nvSpPr>
          <p:cNvPr id="9" name="テキスト ボックス 8">
            <a:extLst>
              <a:ext uri="{FF2B5EF4-FFF2-40B4-BE49-F238E27FC236}">
                <a16:creationId xmlns:a16="http://schemas.microsoft.com/office/drawing/2014/main" id="{CA9FC178-EA5D-496A-A307-2309096058F4}"/>
              </a:ext>
            </a:extLst>
          </p:cNvPr>
          <p:cNvSpPr txBox="1"/>
          <p:nvPr/>
        </p:nvSpPr>
        <p:spPr>
          <a:xfrm>
            <a:off x="465869" y="83976"/>
            <a:ext cx="11260262" cy="923330"/>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Characteristic Impedance (Zc), RL &amp; Le are calculated to fit measured data of RL of (C) (stored 23 years) by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‘assuming Le=5.0E-7EXP(0.000065f), f in MHz (Le=0.5mH/km in lower frequency is assumed.).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Equivalent d is calculated. Equivalent d might be decreased according to Rs increase namely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ρ</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increase.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1" name="スライド番号プレースホルダー 10">
            <a:extLst>
              <a:ext uri="{FF2B5EF4-FFF2-40B4-BE49-F238E27FC236}">
                <a16:creationId xmlns:a16="http://schemas.microsoft.com/office/drawing/2014/main" id="{2364BB24-C085-4EC5-9DA1-19D7D78F6D24}"/>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6572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F1F737AD-93C2-409B-98F8-A9C281E4F451}"/>
              </a:ext>
            </a:extLst>
          </p:cNvPr>
          <p:cNvSpPr>
            <a:spLocks noGrp="1"/>
          </p:cNvSpPr>
          <p:nvPr>
            <p:ph type="sldNum" sz="quarter" idx="12"/>
          </p:nvPr>
        </p:nvSpPr>
        <p:spPr>
          <a:xfrm>
            <a:off x="9448800" y="649287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B6ECBF61-8386-49B6-978D-B8A81D1A2A0B}"/>
              </a:ext>
            </a:extLst>
          </p:cNvPr>
          <p:cNvPicPr>
            <a:picLocks noChangeAspect="1"/>
          </p:cNvPicPr>
          <p:nvPr/>
        </p:nvPicPr>
        <p:blipFill>
          <a:blip r:embed="rId2"/>
          <a:stretch>
            <a:fillRect/>
          </a:stretch>
        </p:blipFill>
        <p:spPr>
          <a:xfrm>
            <a:off x="1682398" y="210071"/>
            <a:ext cx="8753507" cy="6517899"/>
          </a:xfrm>
          <a:prstGeom prst="rect">
            <a:avLst/>
          </a:prstGeom>
        </p:spPr>
      </p:pic>
    </p:spTree>
    <p:extLst>
      <p:ext uri="{BB962C8B-B14F-4D97-AF65-F5344CB8AC3E}">
        <p14:creationId xmlns:p14="http://schemas.microsoft.com/office/powerpoint/2010/main" val="3846633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84598B1-D186-4DA6-A8BD-691662C53502}"/>
              </a:ext>
            </a:extLst>
          </p:cNvPr>
          <p:cNvSpPr>
            <a:spLocks noGrp="1"/>
          </p:cNvSpPr>
          <p:nvPr>
            <p:ph type="sldNum" sz="quarter" idx="12"/>
          </p:nvPr>
        </p:nvSpPr>
        <p:spPr>
          <a:xfrm>
            <a:off x="9448800" y="649287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48AA8717-B462-4814-9F77-BA4E84AB2951}"/>
              </a:ext>
            </a:extLst>
          </p:cNvPr>
          <p:cNvPicPr>
            <a:picLocks noChangeAspect="1"/>
          </p:cNvPicPr>
          <p:nvPr/>
        </p:nvPicPr>
        <p:blipFill>
          <a:blip r:embed="rId2"/>
          <a:stretch>
            <a:fillRect/>
          </a:stretch>
        </p:blipFill>
        <p:spPr>
          <a:xfrm>
            <a:off x="1688686" y="257643"/>
            <a:ext cx="8654939" cy="6461939"/>
          </a:xfrm>
          <a:prstGeom prst="rect">
            <a:avLst/>
          </a:prstGeom>
        </p:spPr>
      </p:pic>
    </p:spTree>
    <p:extLst>
      <p:ext uri="{BB962C8B-B14F-4D97-AF65-F5344CB8AC3E}">
        <p14:creationId xmlns:p14="http://schemas.microsoft.com/office/powerpoint/2010/main" val="399424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84598B1-D186-4DA6-A8BD-691662C53502}"/>
              </a:ext>
            </a:extLst>
          </p:cNvPr>
          <p:cNvSpPr>
            <a:spLocks noGrp="1"/>
          </p:cNvSpPr>
          <p:nvPr>
            <p:ph type="sldNum" sz="quarter" idx="12"/>
          </p:nvPr>
        </p:nvSpPr>
        <p:spPr>
          <a:xfrm>
            <a:off x="9448800" y="649287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2" name="図 1">
            <a:extLst>
              <a:ext uri="{FF2B5EF4-FFF2-40B4-BE49-F238E27FC236}">
                <a16:creationId xmlns:a16="http://schemas.microsoft.com/office/drawing/2014/main" id="{145E1A4D-27D5-45D2-BFCD-E5024D6EA0E7}"/>
              </a:ext>
            </a:extLst>
          </p:cNvPr>
          <p:cNvPicPr>
            <a:picLocks noChangeAspect="1"/>
          </p:cNvPicPr>
          <p:nvPr/>
        </p:nvPicPr>
        <p:blipFill>
          <a:blip r:embed="rId2"/>
          <a:stretch>
            <a:fillRect/>
          </a:stretch>
        </p:blipFill>
        <p:spPr>
          <a:xfrm>
            <a:off x="2147888" y="230659"/>
            <a:ext cx="7566564" cy="6407392"/>
          </a:xfrm>
          <a:prstGeom prst="rect">
            <a:avLst/>
          </a:prstGeom>
        </p:spPr>
      </p:pic>
    </p:spTree>
    <p:extLst>
      <p:ext uri="{BB962C8B-B14F-4D97-AF65-F5344CB8AC3E}">
        <p14:creationId xmlns:p14="http://schemas.microsoft.com/office/powerpoint/2010/main" val="359343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966AFBD-FC54-4F47-B588-FAB2D9EEA05E}"/>
              </a:ext>
            </a:extLst>
          </p:cNvPr>
          <p:cNvSpPr txBox="1"/>
          <p:nvPr/>
        </p:nvSpPr>
        <p:spPr>
          <a:xfrm>
            <a:off x="1217346" y="361326"/>
            <a:ext cx="9736793" cy="1015663"/>
          </a:xfrm>
          <a:prstGeom prst="rect">
            <a:avLst/>
          </a:prstGeom>
          <a:noFill/>
          <a:ln w="158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Detail Study of Loss (</a:t>
            </a:r>
            <a:r>
              <a:rPr kumimoji="1" lang="el-GR" altLang="ja-JP" sz="20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α</a:t>
            </a:r>
            <a:r>
              <a:rPr kumimoji="1" lang="en-US" altLang="ja-JP" sz="20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and Characteristic Impedance (Zc) Calculation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By the revised &amp; detailed calculation formula for following cables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(Calculation is conducted by Referenced Excel File presented as separated file.)</a:t>
            </a:r>
            <a:endParaRPr kumimoji="1" lang="ja-JP" altLang="en-US" sz="20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pic>
        <p:nvPicPr>
          <p:cNvPr id="5" name="図 4">
            <a:extLst>
              <a:ext uri="{FF2B5EF4-FFF2-40B4-BE49-F238E27FC236}">
                <a16:creationId xmlns:a16="http://schemas.microsoft.com/office/drawing/2014/main" id="{D6A2D6BE-ACEF-4788-9591-7B703E1ABC1E}"/>
              </a:ext>
            </a:extLst>
          </p:cNvPr>
          <p:cNvPicPr>
            <a:picLocks noChangeAspect="1"/>
          </p:cNvPicPr>
          <p:nvPr/>
        </p:nvPicPr>
        <p:blipFill>
          <a:blip r:embed="rId2"/>
          <a:stretch>
            <a:fillRect/>
          </a:stretch>
        </p:blipFill>
        <p:spPr>
          <a:xfrm>
            <a:off x="641710" y="1481941"/>
            <a:ext cx="10928460" cy="1015068"/>
          </a:xfrm>
          <a:prstGeom prst="rect">
            <a:avLst/>
          </a:prstGeom>
        </p:spPr>
      </p:pic>
      <p:sp>
        <p:nvSpPr>
          <p:cNvPr id="8" name="スライド番号プレースホルダー 7">
            <a:extLst>
              <a:ext uri="{FF2B5EF4-FFF2-40B4-BE49-F238E27FC236}">
                <a16:creationId xmlns:a16="http://schemas.microsoft.com/office/drawing/2014/main" id="{AA3B1566-63C2-4889-B5CA-424166CA1F7A}"/>
              </a:ext>
            </a:extLst>
          </p:cNvPr>
          <p:cNvSpPr>
            <a:spLocks noGrp="1"/>
          </p:cNvSpPr>
          <p:nvPr>
            <p:ph type="sldNum" sz="quarter" idx="12"/>
          </p:nvPr>
        </p:nvSpPr>
        <p:spPr>
          <a:xfrm>
            <a:off x="9448800" y="6496674"/>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D244B29D-43F3-4085-8C2E-46546961DF7B}"/>
              </a:ext>
            </a:extLst>
          </p:cNvPr>
          <p:cNvSpPr txBox="1"/>
          <p:nvPr/>
        </p:nvSpPr>
        <p:spPr>
          <a:xfrm>
            <a:off x="110548" y="2646383"/>
            <a:ext cx="11990783" cy="3693319"/>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Study result of Stranded Conductor Aging;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sng"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Tanδ and Equivalent Volume Resistivity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ρ</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increase effect for Zc is very minor.</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endPar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External Inductance (Le) increases according to high frequency resistance (Rs) increase, namely equivalent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volume resistivity (ρ) increase might be the real cause of Zc increase due to moisture aging of stranded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conductor.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(External Inductance (Le) of stranded conductor has frequency dependence when H2O molecular diffused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into strand gaps during life aging.)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Tx/>
              <a:buAutoNum type="arabicPeriod" startAt="3"/>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Le increase level (increase limit) shall be validated by the data of sample cables aged</a:t>
            </a:r>
            <a:r>
              <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by</a:t>
            </a:r>
            <a:r>
              <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accelerating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Cambria Math" panose="02040503050406030204" pitchFamily="18" charset="0"/>
                <a:cs typeface="Arial" panose="020B0604020202020204" pitchFamily="34" charset="0"/>
              </a:rPr>
              <a:t>      85 deg-C, 85 R/H-% for 30 days since the external magnetic field flux change might be limited between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Cambria Math" panose="02040503050406030204" pitchFamily="18" charset="0"/>
                <a:cs typeface="Arial" panose="020B0604020202020204" pitchFamily="34" charset="0"/>
              </a:rPr>
              <a:t>      constant distance of pair conductors. Le=(</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Cambria Math" panose="02040503050406030204" pitchFamily="18" charset="0"/>
                <a:cs typeface="Arial" panose="020B0604020202020204" pitchFamily="34" charset="0"/>
              </a:rPr>
              <a:t>μ</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Cambria Math" panose="02040503050406030204" pitchFamily="18" charset="0"/>
                <a:cs typeface="Arial" panose="020B0604020202020204" pitchFamily="34" charset="0"/>
              </a:rPr>
              <a:t>0/4</a:t>
            </a:r>
            <a:r>
              <a:rPr kumimoji="1" lang="el-GR" altLang="ja-JP" sz="18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Arial" panose="020B0604020202020204" pitchFamily="34" charset="0"/>
              </a:rPr>
              <a:t>π</a:t>
            </a:r>
            <a:r>
              <a:rPr kumimoji="1" lang="en-US" altLang="ja-JP" sz="18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cs typeface="Arial" panose="020B0604020202020204" pitchFamily="34" charset="0"/>
              </a:rPr>
              <a:t>)(</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Cambria Math" panose="02040503050406030204" pitchFamily="18" charset="0"/>
                <a:cs typeface="Arial" panose="020B0604020202020204" pitchFamily="34" charset="0"/>
              </a:rPr>
              <a:t>4ln(D/r)+</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Cambria Math" panose="02040503050406030204" pitchFamily="18" charset="0"/>
                <a:cs typeface="Arial" panose="020B0604020202020204" pitchFamily="34" charset="0"/>
              </a:rPr>
              <a:t>μ</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Cambria Math" panose="02040503050406030204" pitchFamily="18" charset="0"/>
                <a:cs typeface="Arial" panose="020B0604020202020204" pitchFamily="34" charset="0"/>
              </a:rPr>
              <a:t>), where r is equivalent radius of stranded conductor.</a:t>
            </a:r>
            <a:endPar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217728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a:extLst>
              <a:ext uri="{FF2B5EF4-FFF2-40B4-BE49-F238E27FC236}">
                <a16:creationId xmlns:a16="http://schemas.microsoft.com/office/drawing/2014/main" id="{27CCE102-D676-45E1-84E0-1001C09BD63F}"/>
              </a:ext>
            </a:extLst>
          </p:cNvPr>
          <p:cNvGraphicFramePr>
            <a:graphicFrameLocks noChangeAspect="1"/>
          </p:cNvGraphicFramePr>
          <p:nvPr/>
        </p:nvGraphicFramePr>
        <p:xfrm>
          <a:off x="252806" y="766993"/>
          <a:ext cx="4788977" cy="5862369"/>
        </p:xfrm>
        <a:graphic>
          <a:graphicData uri="http://schemas.openxmlformats.org/presentationml/2006/ole">
            <mc:AlternateContent xmlns:mc="http://schemas.openxmlformats.org/markup-compatibility/2006">
              <mc:Choice xmlns:v="urn:schemas-microsoft-com:vml" Requires="v">
                <p:oleObj name="Document" r:id="rId2" imgW="2758102" imgH="3379028" progId="Word.Document.12">
                  <p:embed/>
                </p:oleObj>
              </mc:Choice>
              <mc:Fallback>
                <p:oleObj name="Document" r:id="rId2" imgW="2758102" imgH="3379028" progId="Word.Document.12">
                  <p:embed/>
                  <p:pic>
                    <p:nvPicPr>
                      <p:cNvPr id="2" name="オブジェクト 1">
                        <a:extLst>
                          <a:ext uri="{FF2B5EF4-FFF2-40B4-BE49-F238E27FC236}">
                            <a16:creationId xmlns:a16="http://schemas.microsoft.com/office/drawing/2014/main" id="{27CCE102-D676-45E1-84E0-1001C09BD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806" y="766993"/>
                        <a:ext cx="4788977" cy="5862369"/>
                      </a:xfrm>
                      <a:prstGeom prst="rect">
                        <a:avLst/>
                      </a:prstGeom>
                      <a:solidFill>
                        <a:srgbClr val="FFFFFF"/>
                      </a:solidFill>
                      <a:ln w="9525">
                        <a:solidFill>
                          <a:srgbClr val="000000"/>
                        </a:solidFill>
                        <a:miter lim="800000"/>
                        <a:headEnd/>
                        <a:tailEnd/>
                      </a:ln>
                    </p:spPr>
                  </p:pic>
                </p:oleObj>
              </mc:Fallback>
            </mc:AlternateContent>
          </a:graphicData>
        </a:graphic>
      </p:graphicFrame>
      <p:pic>
        <p:nvPicPr>
          <p:cNvPr id="5" name="図 4">
            <a:extLst>
              <a:ext uri="{FF2B5EF4-FFF2-40B4-BE49-F238E27FC236}">
                <a16:creationId xmlns:a16="http://schemas.microsoft.com/office/drawing/2014/main" id="{E57E794F-01B3-4247-947D-17CB025D2C15}"/>
              </a:ext>
            </a:extLst>
          </p:cNvPr>
          <p:cNvPicPr>
            <a:picLocks noChangeAspect="1"/>
          </p:cNvPicPr>
          <p:nvPr/>
        </p:nvPicPr>
        <p:blipFill>
          <a:blip r:embed="rId4"/>
          <a:stretch>
            <a:fillRect/>
          </a:stretch>
        </p:blipFill>
        <p:spPr>
          <a:xfrm>
            <a:off x="5366584" y="766993"/>
            <a:ext cx="6470880" cy="2731216"/>
          </a:xfrm>
          <a:prstGeom prst="rect">
            <a:avLst/>
          </a:prstGeom>
        </p:spPr>
      </p:pic>
      <p:pic>
        <p:nvPicPr>
          <p:cNvPr id="9" name="図 8">
            <a:extLst>
              <a:ext uri="{FF2B5EF4-FFF2-40B4-BE49-F238E27FC236}">
                <a16:creationId xmlns:a16="http://schemas.microsoft.com/office/drawing/2014/main" id="{4320FB4E-22F9-4EF1-9DDE-CC8149B35D16}"/>
              </a:ext>
            </a:extLst>
          </p:cNvPr>
          <p:cNvPicPr>
            <a:picLocks noChangeAspect="1"/>
          </p:cNvPicPr>
          <p:nvPr/>
        </p:nvPicPr>
        <p:blipFill>
          <a:blip r:embed="rId5"/>
          <a:stretch>
            <a:fillRect/>
          </a:stretch>
        </p:blipFill>
        <p:spPr>
          <a:xfrm>
            <a:off x="5366584" y="3698176"/>
            <a:ext cx="6481028" cy="2217431"/>
          </a:xfrm>
          <a:prstGeom prst="rect">
            <a:avLst/>
          </a:prstGeom>
        </p:spPr>
      </p:pic>
      <p:sp>
        <p:nvSpPr>
          <p:cNvPr id="10" name="テキスト ボックス 9">
            <a:extLst>
              <a:ext uri="{FF2B5EF4-FFF2-40B4-BE49-F238E27FC236}">
                <a16:creationId xmlns:a16="http://schemas.microsoft.com/office/drawing/2014/main" id="{6C54E182-4EC1-4B0A-B027-7D2411B4D8B0}"/>
              </a:ext>
            </a:extLst>
          </p:cNvPr>
          <p:cNvSpPr txBox="1"/>
          <p:nvPr/>
        </p:nvSpPr>
        <p:spPr>
          <a:xfrm>
            <a:off x="567641" y="228638"/>
            <a:ext cx="8948283" cy="369332"/>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Revised &amp; Detailed Calculation Formula of Loss (α) and Characteristic Impedance (Zc)</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2" name="スライド番号プレースホルダー 11">
            <a:extLst>
              <a:ext uri="{FF2B5EF4-FFF2-40B4-BE49-F238E27FC236}">
                <a16:creationId xmlns:a16="http://schemas.microsoft.com/office/drawing/2014/main" id="{E72D5A0E-DADD-4CE9-8DFC-C4809AB93914}"/>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59122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03525DA1-2EB8-4A66-AFC8-41F82C6CB867}"/>
              </a:ext>
            </a:extLst>
          </p:cNvPr>
          <p:cNvPicPr>
            <a:picLocks noChangeAspect="1"/>
          </p:cNvPicPr>
          <p:nvPr/>
        </p:nvPicPr>
        <p:blipFill>
          <a:blip r:embed="rId2"/>
          <a:stretch>
            <a:fillRect/>
          </a:stretch>
        </p:blipFill>
        <p:spPr>
          <a:xfrm>
            <a:off x="650918" y="935613"/>
            <a:ext cx="9734053" cy="5726444"/>
          </a:xfrm>
          <a:prstGeom prst="rect">
            <a:avLst/>
          </a:prstGeom>
        </p:spPr>
      </p:pic>
      <p:sp>
        <p:nvSpPr>
          <p:cNvPr id="3" name="テキスト ボックス 2">
            <a:extLst>
              <a:ext uri="{FF2B5EF4-FFF2-40B4-BE49-F238E27FC236}">
                <a16:creationId xmlns:a16="http://schemas.microsoft.com/office/drawing/2014/main" id="{F3FDA7C9-07B9-4F0F-BC21-023DA65E8C30}"/>
              </a:ext>
            </a:extLst>
          </p:cNvPr>
          <p:cNvSpPr txBox="1"/>
          <p:nvPr/>
        </p:nvSpPr>
        <p:spPr>
          <a:xfrm>
            <a:off x="811763" y="401216"/>
            <a:ext cx="10825464" cy="369332"/>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Measured Data of Initial Loss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α</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i) and Aged Loss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α</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 Initial Data of (C) is assumed as Initial Data of (B).</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5" name="スライド番号プレースホルダー 4">
            <a:extLst>
              <a:ext uri="{FF2B5EF4-FFF2-40B4-BE49-F238E27FC236}">
                <a16:creationId xmlns:a16="http://schemas.microsoft.com/office/drawing/2014/main" id="{42489355-4BBE-4E43-A630-EA1004383D4F}"/>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58809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835A01B-84D1-4ACF-930E-EA6B9ADADC7C}"/>
              </a:ext>
            </a:extLst>
          </p:cNvPr>
          <p:cNvPicPr>
            <a:picLocks noChangeAspect="1"/>
          </p:cNvPicPr>
          <p:nvPr/>
        </p:nvPicPr>
        <p:blipFill>
          <a:blip r:embed="rId2"/>
          <a:stretch>
            <a:fillRect/>
          </a:stretch>
        </p:blipFill>
        <p:spPr>
          <a:xfrm>
            <a:off x="1278059" y="849086"/>
            <a:ext cx="8831285" cy="5701004"/>
          </a:xfrm>
          <a:prstGeom prst="rect">
            <a:avLst/>
          </a:prstGeom>
        </p:spPr>
      </p:pic>
      <p:sp>
        <p:nvSpPr>
          <p:cNvPr id="6" name="テキスト ボックス 5">
            <a:extLst>
              <a:ext uri="{FF2B5EF4-FFF2-40B4-BE49-F238E27FC236}">
                <a16:creationId xmlns:a16="http://schemas.microsoft.com/office/drawing/2014/main" id="{E2B27C17-3F7E-46CF-AB94-8F8D95C564AE}"/>
              </a:ext>
            </a:extLst>
          </p:cNvPr>
          <p:cNvSpPr txBox="1"/>
          <p:nvPr/>
        </p:nvSpPr>
        <p:spPr>
          <a:xfrm>
            <a:off x="718457" y="363894"/>
            <a:ext cx="9849876" cy="369332"/>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 &amp; B parameters of Y=AX+B are calculated by linear fitting by using 100 &amp; 400 MHz loss Data</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8" name="スライド番号プレースホルダー 7">
            <a:extLst>
              <a:ext uri="{FF2B5EF4-FFF2-40B4-BE49-F238E27FC236}">
                <a16:creationId xmlns:a16="http://schemas.microsoft.com/office/drawing/2014/main" id="{95555520-F65C-499F-A6EF-C95E3F4C1260}"/>
              </a:ext>
            </a:extLst>
          </p:cNvPr>
          <p:cNvSpPr>
            <a:spLocks noGrp="1"/>
          </p:cNvSpPr>
          <p:nvPr>
            <p:ph type="sldNum" sz="quarter" idx="12"/>
          </p:nvPr>
        </p:nvSpPr>
        <p:spPr>
          <a:xfrm>
            <a:off x="9448800" y="648338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49125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111791C6-5A50-42D8-B291-E0F043B8EAFF}"/>
              </a:ext>
            </a:extLst>
          </p:cNvPr>
          <p:cNvPicPr>
            <a:picLocks noChangeAspect="1"/>
          </p:cNvPicPr>
          <p:nvPr/>
        </p:nvPicPr>
        <p:blipFill>
          <a:blip r:embed="rId2"/>
          <a:stretch>
            <a:fillRect/>
          </a:stretch>
        </p:blipFill>
        <p:spPr>
          <a:xfrm>
            <a:off x="74723" y="135368"/>
            <a:ext cx="5252060" cy="3093024"/>
          </a:xfrm>
          <a:prstGeom prst="rect">
            <a:avLst/>
          </a:prstGeom>
        </p:spPr>
      </p:pic>
      <p:pic>
        <p:nvPicPr>
          <p:cNvPr id="6" name="図 5">
            <a:extLst>
              <a:ext uri="{FF2B5EF4-FFF2-40B4-BE49-F238E27FC236}">
                <a16:creationId xmlns:a16="http://schemas.microsoft.com/office/drawing/2014/main" id="{A2B55443-A2F4-4DB6-BA1B-975F31EA0F95}"/>
              </a:ext>
            </a:extLst>
          </p:cNvPr>
          <p:cNvPicPr>
            <a:picLocks noChangeAspect="1"/>
          </p:cNvPicPr>
          <p:nvPr/>
        </p:nvPicPr>
        <p:blipFill>
          <a:blip r:embed="rId3"/>
          <a:stretch>
            <a:fillRect/>
          </a:stretch>
        </p:blipFill>
        <p:spPr>
          <a:xfrm>
            <a:off x="5365948" y="1844450"/>
            <a:ext cx="6616117" cy="3407683"/>
          </a:xfrm>
          <a:prstGeom prst="rect">
            <a:avLst/>
          </a:prstGeom>
        </p:spPr>
      </p:pic>
      <p:pic>
        <p:nvPicPr>
          <p:cNvPr id="7" name="図 6">
            <a:extLst>
              <a:ext uri="{FF2B5EF4-FFF2-40B4-BE49-F238E27FC236}">
                <a16:creationId xmlns:a16="http://schemas.microsoft.com/office/drawing/2014/main" id="{8C22EA6D-1B75-424D-8FC8-AC478C870230}"/>
              </a:ext>
            </a:extLst>
          </p:cNvPr>
          <p:cNvPicPr>
            <a:picLocks noChangeAspect="1"/>
          </p:cNvPicPr>
          <p:nvPr/>
        </p:nvPicPr>
        <p:blipFill>
          <a:blip r:embed="rId4"/>
          <a:stretch>
            <a:fillRect/>
          </a:stretch>
        </p:blipFill>
        <p:spPr>
          <a:xfrm>
            <a:off x="0" y="3340901"/>
            <a:ext cx="5238556" cy="3381731"/>
          </a:xfrm>
          <a:prstGeom prst="rect">
            <a:avLst/>
          </a:prstGeom>
        </p:spPr>
      </p:pic>
      <p:cxnSp>
        <p:nvCxnSpPr>
          <p:cNvPr id="11" name="直線矢印コネクタ 10">
            <a:extLst>
              <a:ext uri="{FF2B5EF4-FFF2-40B4-BE49-F238E27FC236}">
                <a16:creationId xmlns:a16="http://schemas.microsoft.com/office/drawing/2014/main" id="{324C3EED-1365-4830-95DF-8FAAD514F85E}"/>
              </a:ext>
            </a:extLst>
          </p:cNvPr>
          <p:cNvCxnSpPr>
            <a:cxnSpLocks/>
          </p:cNvCxnSpPr>
          <p:nvPr/>
        </p:nvCxnSpPr>
        <p:spPr>
          <a:xfrm>
            <a:off x="5141167" y="998376"/>
            <a:ext cx="1604866" cy="19127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1B484DE8-259F-4846-85AA-FEAA99F506F2}"/>
              </a:ext>
            </a:extLst>
          </p:cNvPr>
          <p:cNvCxnSpPr>
            <a:cxnSpLocks/>
          </p:cNvCxnSpPr>
          <p:nvPr/>
        </p:nvCxnSpPr>
        <p:spPr>
          <a:xfrm flipV="1">
            <a:off x="3088433" y="4786605"/>
            <a:ext cx="3377681" cy="6997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E2B06818-D13B-4D18-BDF7-218332317B9A}"/>
              </a:ext>
            </a:extLst>
          </p:cNvPr>
          <p:cNvSpPr txBox="1"/>
          <p:nvPr/>
        </p:nvSpPr>
        <p:spPr>
          <a:xfrm>
            <a:off x="5626359" y="625151"/>
            <a:ext cx="5274329" cy="646331"/>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Result of </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A (dB/MHz/100m) </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&amp; </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B (dB/√MHz/100m).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Increase of A &amp; B by Delta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19" name="スライド番号プレースホルダー 18">
            <a:extLst>
              <a:ext uri="{FF2B5EF4-FFF2-40B4-BE49-F238E27FC236}">
                <a16:creationId xmlns:a16="http://schemas.microsoft.com/office/drawing/2014/main" id="{C2E30DED-3B4E-4B66-8242-6C331353A7F1}"/>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6423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8B1C05F-B286-43AB-BC2D-A382DB81127A}"/>
              </a:ext>
            </a:extLst>
          </p:cNvPr>
          <p:cNvPicPr>
            <a:picLocks noChangeAspect="1"/>
          </p:cNvPicPr>
          <p:nvPr/>
        </p:nvPicPr>
        <p:blipFill>
          <a:blip r:embed="rId2"/>
          <a:stretch>
            <a:fillRect/>
          </a:stretch>
        </p:blipFill>
        <p:spPr>
          <a:xfrm>
            <a:off x="333568" y="1717706"/>
            <a:ext cx="5325464" cy="4319199"/>
          </a:xfrm>
          <a:prstGeom prst="rect">
            <a:avLst/>
          </a:prstGeom>
        </p:spPr>
      </p:pic>
      <p:pic>
        <p:nvPicPr>
          <p:cNvPr id="3" name="図 2">
            <a:extLst>
              <a:ext uri="{FF2B5EF4-FFF2-40B4-BE49-F238E27FC236}">
                <a16:creationId xmlns:a16="http://schemas.microsoft.com/office/drawing/2014/main" id="{85028B1F-D933-4061-BE1C-EF7FB798D587}"/>
              </a:ext>
            </a:extLst>
          </p:cNvPr>
          <p:cNvPicPr>
            <a:picLocks noChangeAspect="1"/>
          </p:cNvPicPr>
          <p:nvPr/>
        </p:nvPicPr>
        <p:blipFill>
          <a:blip r:embed="rId3"/>
          <a:stretch>
            <a:fillRect/>
          </a:stretch>
        </p:blipFill>
        <p:spPr>
          <a:xfrm>
            <a:off x="6235096" y="1724570"/>
            <a:ext cx="4969459" cy="2110318"/>
          </a:xfrm>
          <a:prstGeom prst="rect">
            <a:avLst/>
          </a:prstGeom>
        </p:spPr>
      </p:pic>
      <p:pic>
        <p:nvPicPr>
          <p:cNvPr id="4" name="図 3">
            <a:extLst>
              <a:ext uri="{FF2B5EF4-FFF2-40B4-BE49-F238E27FC236}">
                <a16:creationId xmlns:a16="http://schemas.microsoft.com/office/drawing/2014/main" id="{8E0EFA15-F5F9-48BC-8325-BED91E26F146}"/>
              </a:ext>
            </a:extLst>
          </p:cNvPr>
          <p:cNvPicPr>
            <a:picLocks noChangeAspect="1"/>
          </p:cNvPicPr>
          <p:nvPr/>
        </p:nvPicPr>
        <p:blipFill>
          <a:blip r:embed="rId4"/>
          <a:stretch>
            <a:fillRect/>
          </a:stretch>
        </p:blipFill>
        <p:spPr>
          <a:xfrm>
            <a:off x="6235096" y="4185221"/>
            <a:ext cx="5586628" cy="1795702"/>
          </a:xfrm>
          <a:prstGeom prst="rect">
            <a:avLst/>
          </a:prstGeom>
        </p:spPr>
      </p:pic>
      <p:sp>
        <p:nvSpPr>
          <p:cNvPr id="5" name="テキスト ボックス 4">
            <a:extLst>
              <a:ext uri="{FF2B5EF4-FFF2-40B4-BE49-F238E27FC236}">
                <a16:creationId xmlns:a16="http://schemas.microsoft.com/office/drawing/2014/main" id="{320AE70A-E04D-4484-8225-BDF29D55FEFB}"/>
              </a:ext>
            </a:extLst>
          </p:cNvPr>
          <p:cNvSpPr txBox="1"/>
          <p:nvPr/>
        </p:nvSpPr>
        <p:spPr>
          <a:xfrm>
            <a:off x="671804" y="223428"/>
            <a:ext cx="10200228" cy="923330"/>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Calculation of physical constant parameters &amp; formula of Tan</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δ</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&amp;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ρ</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K value is decided from B value calculation to fit B value (e.g. 1.87) by K value try input repeating.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7" name="スライド番号プレースホルダー 6">
            <a:extLst>
              <a:ext uri="{FF2B5EF4-FFF2-40B4-BE49-F238E27FC236}">
                <a16:creationId xmlns:a16="http://schemas.microsoft.com/office/drawing/2014/main" id="{E24C35F3-2D14-486F-B8CD-66F83ECE1CA3}"/>
              </a:ext>
            </a:extLst>
          </p:cNvPr>
          <p:cNvSpPr>
            <a:spLocks noGrp="1"/>
          </p:cNvSpPr>
          <p:nvPr>
            <p:ph type="sldNum" sz="quarter" idx="12"/>
          </p:nvPr>
        </p:nvSpPr>
        <p:spPr>
          <a:xfrm>
            <a:off x="9448800" y="648574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35820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DA852C73-7FD9-4445-BE20-A37A08EBCCD8}"/>
              </a:ext>
            </a:extLst>
          </p:cNvPr>
          <p:cNvPicPr>
            <a:picLocks noChangeAspect="1"/>
          </p:cNvPicPr>
          <p:nvPr/>
        </p:nvPicPr>
        <p:blipFill>
          <a:blip r:embed="rId2"/>
          <a:stretch>
            <a:fillRect/>
          </a:stretch>
        </p:blipFill>
        <p:spPr>
          <a:xfrm>
            <a:off x="345916" y="1408922"/>
            <a:ext cx="11525780" cy="4198776"/>
          </a:xfrm>
          <a:prstGeom prst="rect">
            <a:avLst/>
          </a:prstGeom>
        </p:spPr>
      </p:pic>
      <p:sp>
        <p:nvSpPr>
          <p:cNvPr id="6" name="テキスト ボックス 5">
            <a:extLst>
              <a:ext uri="{FF2B5EF4-FFF2-40B4-BE49-F238E27FC236}">
                <a16:creationId xmlns:a16="http://schemas.microsoft.com/office/drawing/2014/main" id="{69108773-4A28-42D8-8CE4-4184C79409E4}"/>
              </a:ext>
            </a:extLst>
          </p:cNvPr>
          <p:cNvSpPr txBox="1"/>
          <p:nvPr/>
        </p:nvSpPr>
        <p:spPr>
          <a:xfrm>
            <a:off x="345917" y="326571"/>
            <a:ext cx="11457393" cy="646331"/>
          </a:xfrm>
          <a:prstGeom prst="rect">
            <a:avLst/>
          </a:prstGeom>
          <a:noFill/>
          <a:ln w="158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Unit, </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Neper</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Converted Result of </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A (Neper/MHz/100m) </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&amp; </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B (Neper/√MHz/100m) for Loss, Tan</a:t>
            </a:r>
            <a:r>
              <a:rPr kumimoji="1" lang="el-GR"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δ</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 &amp; </a:t>
            </a:r>
            <a:r>
              <a:rPr kumimoji="1" lang="el-GR"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ρ</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 Calculation.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Increase of Tan</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δ</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&amp; Equivalent Volume Resistivity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ρ</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by Delta (%)</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8" name="スライド番号プレースホルダー 7">
            <a:extLst>
              <a:ext uri="{FF2B5EF4-FFF2-40B4-BE49-F238E27FC236}">
                <a16:creationId xmlns:a16="http://schemas.microsoft.com/office/drawing/2014/main" id="{1C136E1A-4B3F-4D82-BE4B-F61E49B50214}"/>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70147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46C007E-230E-4B34-A3A4-B4860611EC85}"/>
              </a:ext>
            </a:extLst>
          </p:cNvPr>
          <p:cNvPicPr>
            <a:picLocks noChangeAspect="1"/>
          </p:cNvPicPr>
          <p:nvPr/>
        </p:nvPicPr>
        <p:blipFill>
          <a:blip r:embed="rId2"/>
          <a:stretch>
            <a:fillRect/>
          </a:stretch>
        </p:blipFill>
        <p:spPr>
          <a:xfrm>
            <a:off x="403682" y="1446257"/>
            <a:ext cx="6967343" cy="2939143"/>
          </a:xfrm>
          <a:prstGeom prst="rect">
            <a:avLst/>
          </a:prstGeom>
        </p:spPr>
      </p:pic>
      <p:sp>
        <p:nvSpPr>
          <p:cNvPr id="5" name="テキスト ボックス 4">
            <a:extLst>
              <a:ext uri="{FF2B5EF4-FFF2-40B4-BE49-F238E27FC236}">
                <a16:creationId xmlns:a16="http://schemas.microsoft.com/office/drawing/2014/main" id="{5ECF9C84-00FE-4262-9085-6771E135522F}"/>
              </a:ext>
            </a:extLst>
          </p:cNvPr>
          <p:cNvSpPr txBox="1"/>
          <p:nvPr/>
        </p:nvSpPr>
        <p:spPr>
          <a:xfrm>
            <a:off x="545196" y="161879"/>
            <a:ext cx="11429732" cy="1200329"/>
          </a:xfrm>
          <a:prstGeom prst="rect">
            <a:avLst/>
          </a:prstGeom>
          <a:noFill/>
          <a:ln w="158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Zc increase by Tan</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δ</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&amp; </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ρ</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is very minor by 1/sqrt(f), f in Hz (e.g. f=100MHz, f=1E08(Hz), of 2nd term and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Tan</a:t>
            </a:r>
            <a:r>
              <a:rPr kumimoji="1" lang="el-GR"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δ</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(e.g. 1.38E-3) of 3</a:t>
            </a:r>
            <a:r>
              <a:rPr kumimoji="1" lang="en-US" altLang="ja-JP" sz="1800" b="0" i="0" u="none" strike="noStrike" kern="1200" cap="none" spc="0" normalizeH="0" baseline="3000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rd</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term.</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Calculation formula, 1</a:t>
            </a:r>
            <a:r>
              <a:rPr kumimoji="1" lang="en-US" altLang="ja-JP" sz="1800" b="0" i="0" u="none" strike="noStrike" kern="1200" cap="none" spc="0" normalizeH="0" baseline="3000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st</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term Z</a:t>
            </a:r>
            <a:r>
              <a:rPr kumimoji="1" lang="en-US" altLang="ja-JP" sz="1800" b="0" i="0" u="none" strike="noStrike" kern="1200" cap="none" spc="0" normalizeH="0" baseline="-1600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 shall be studied. Z</a:t>
            </a:r>
            <a:r>
              <a:rPr kumimoji="1" lang="en-US" altLang="ja-JP" sz="1800" b="0" i="0" u="none" strike="noStrike" kern="1200" cap="none" spc="0" normalizeH="0" baseline="-1600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a:t>
            </a: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游ゴシック" panose="020B0400000000000000" pitchFamily="50" charset="-128"/>
                <a:cs typeface="Arial" panose="020B0604020202020204" pitchFamily="34" charset="0"/>
              </a:rPr>
              <a:t>=Sqrt(Le/C). </a:t>
            </a: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Le might have frequency increase dependent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rPr>
              <a:t>‘according to Rs increase.</a:t>
            </a:r>
            <a:endParaRPr kumimoji="1" lang="ja-JP" altLang="en-US" sz="1800" b="0" i="0" u="none" strike="noStrike" kern="1200" cap="none" spc="0" normalizeH="0" baseline="0" noProof="0" dirty="0">
              <a:ln>
                <a:noFill/>
              </a:ln>
              <a:solidFill>
                <a:srgbClr val="FF0000"/>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7" name="スライド番号プレースホルダー 6">
            <a:extLst>
              <a:ext uri="{FF2B5EF4-FFF2-40B4-BE49-F238E27FC236}">
                <a16:creationId xmlns:a16="http://schemas.microsoft.com/office/drawing/2014/main" id="{AC23A899-FF5F-4975-82D2-31E2A1F24AAB}"/>
              </a:ext>
            </a:extLst>
          </p:cNvPr>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B99BC4-4967-4097-B12C-13DB8F4F954B}"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rPr>
              <a:t>/14</a:t>
            </a:r>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3" name="図 2">
            <a:extLst>
              <a:ext uri="{FF2B5EF4-FFF2-40B4-BE49-F238E27FC236}">
                <a16:creationId xmlns:a16="http://schemas.microsoft.com/office/drawing/2014/main" id="{249420D6-CDE4-4CB3-AE63-E9277341B8AE}"/>
              </a:ext>
            </a:extLst>
          </p:cNvPr>
          <p:cNvPicPr>
            <a:picLocks noChangeAspect="1"/>
          </p:cNvPicPr>
          <p:nvPr/>
        </p:nvPicPr>
        <p:blipFill>
          <a:blip r:embed="rId3"/>
          <a:stretch>
            <a:fillRect/>
          </a:stretch>
        </p:blipFill>
        <p:spPr>
          <a:xfrm>
            <a:off x="403682" y="4475430"/>
            <a:ext cx="11454184" cy="2100164"/>
          </a:xfrm>
          <a:prstGeom prst="rect">
            <a:avLst/>
          </a:prstGeom>
        </p:spPr>
      </p:pic>
    </p:spTree>
    <p:extLst>
      <p:ext uri="{BB962C8B-B14F-4D97-AF65-F5344CB8AC3E}">
        <p14:creationId xmlns:p14="http://schemas.microsoft.com/office/powerpoint/2010/main" val="33195633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TotalTime>
  <Words>951</Words>
  <Application>Microsoft Office PowerPoint</Application>
  <PresentationFormat>Widescreen</PresentationFormat>
  <Paragraphs>83</Paragraphs>
  <Slides>14</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1" baseType="lpstr">
      <vt:lpstr>游ゴシック</vt:lpstr>
      <vt:lpstr>游ゴシック Light</vt:lpstr>
      <vt:lpstr>Arial</vt:lpstr>
      <vt:lpstr>Cambria Math</vt:lpstr>
      <vt:lpstr>Office テーマ</vt:lpstr>
      <vt:lpstr>1_Office テーマ</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Shinji Hinoshita</dc:creator>
  <cp:lastModifiedBy>Cheryl Thibideau</cp:lastModifiedBy>
  <cp:revision>44</cp:revision>
  <dcterms:created xsi:type="dcterms:W3CDTF">2020-10-17T05:35:50Z</dcterms:created>
  <dcterms:modified xsi:type="dcterms:W3CDTF">2021-01-27T16:50:18Z</dcterms:modified>
</cp:coreProperties>
</file>