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79"/>
  </p:notesMasterIdLst>
  <p:handoutMasterIdLst>
    <p:handoutMasterId r:id="rId80"/>
  </p:handoutMasterIdLst>
  <p:sldIdLst>
    <p:sldId id="12110" r:id="rId5"/>
    <p:sldId id="12107" r:id="rId6"/>
    <p:sldId id="12108" r:id="rId7"/>
    <p:sldId id="12179" r:id="rId8"/>
    <p:sldId id="1422" r:id="rId9"/>
    <p:sldId id="1423" r:id="rId10"/>
    <p:sldId id="1424" r:id="rId11"/>
    <p:sldId id="12117" r:id="rId12"/>
    <p:sldId id="12119" r:id="rId13"/>
    <p:sldId id="12118" r:id="rId14"/>
    <p:sldId id="12115" r:id="rId15"/>
    <p:sldId id="12120" r:id="rId16"/>
    <p:sldId id="12172" r:id="rId17"/>
    <p:sldId id="12124" r:id="rId18"/>
    <p:sldId id="12125" r:id="rId19"/>
    <p:sldId id="12121" r:id="rId20"/>
    <p:sldId id="12160" r:id="rId21"/>
    <p:sldId id="12161" r:id="rId22"/>
    <p:sldId id="12162" r:id="rId23"/>
    <p:sldId id="12163" r:id="rId24"/>
    <p:sldId id="12164" r:id="rId25"/>
    <p:sldId id="12122" r:id="rId26"/>
    <p:sldId id="12123" r:id="rId27"/>
    <p:sldId id="1429" r:id="rId28"/>
    <p:sldId id="12111" r:id="rId29"/>
    <p:sldId id="12126" r:id="rId30"/>
    <p:sldId id="12133" r:id="rId31"/>
    <p:sldId id="12127" r:id="rId32"/>
    <p:sldId id="12128" r:id="rId33"/>
    <p:sldId id="12129" r:id="rId34"/>
    <p:sldId id="12130" r:id="rId35"/>
    <p:sldId id="12112" r:id="rId36"/>
    <p:sldId id="12134" r:id="rId37"/>
    <p:sldId id="12135" r:id="rId38"/>
    <p:sldId id="12136" r:id="rId39"/>
    <p:sldId id="12137" r:id="rId40"/>
    <p:sldId id="1431" r:id="rId41"/>
    <p:sldId id="1432" r:id="rId42"/>
    <p:sldId id="12113" r:id="rId43"/>
    <p:sldId id="12138" r:id="rId44"/>
    <p:sldId id="12139" r:id="rId45"/>
    <p:sldId id="12140" r:id="rId46"/>
    <p:sldId id="12141" r:id="rId47"/>
    <p:sldId id="12142" r:id="rId48"/>
    <p:sldId id="12149" r:id="rId49"/>
    <p:sldId id="12150" r:id="rId50"/>
    <p:sldId id="12151" r:id="rId51"/>
    <p:sldId id="12152" r:id="rId52"/>
    <p:sldId id="12153" r:id="rId53"/>
    <p:sldId id="12173" r:id="rId54"/>
    <p:sldId id="12174" r:id="rId55"/>
    <p:sldId id="12175" r:id="rId56"/>
    <p:sldId id="12169" r:id="rId57"/>
    <p:sldId id="12170" r:id="rId58"/>
    <p:sldId id="12171" r:id="rId59"/>
    <p:sldId id="12154" r:id="rId60"/>
    <p:sldId id="12155" r:id="rId61"/>
    <p:sldId id="12156" r:id="rId62"/>
    <p:sldId id="256" r:id="rId63"/>
    <p:sldId id="257" r:id="rId64"/>
    <p:sldId id="258" r:id="rId65"/>
    <p:sldId id="12176" r:id="rId66"/>
    <p:sldId id="12177" r:id="rId67"/>
    <p:sldId id="12178" r:id="rId68"/>
    <p:sldId id="12157" r:id="rId69"/>
    <p:sldId id="12158" r:id="rId70"/>
    <p:sldId id="12159" r:id="rId71"/>
    <p:sldId id="12166" r:id="rId72"/>
    <p:sldId id="12167" r:id="rId73"/>
    <p:sldId id="12168" r:id="rId74"/>
    <p:sldId id="1426" r:id="rId75"/>
    <p:sldId id="1427" r:id="rId76"/>
    <p:sldId id="12114" r:id="rId77"/>
    <p:sldId id="12047" r:id="rId7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74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94"/>
  </p:normalViewPr>
  <p:slideViewPr>
    <p:cSldViewPr snapToGrid="0" snapToObjects="1">
      <p:cViewPr varScale="1">
        <p:scale>
          <a:sx n="165" d="100"/>
          <a:sy n="165" d="100"/>
        </p:scale>
        <p:origin x="226" y="101"/>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ryan.Lanier\Dropbox\TIA%20Committee%20Work\Baseplate%20Ad%20Hoc%20Group\Baseplate%20Result%20Evaluation%20Template%20-%201.0%20-%20Initial%20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ryan.Lanier\Dropbox\TIA%20Committee%20Work\Baseplate%20Ad%20Hoc%20Group\Baseplate%20Result%20Evaluation%20Template%20-%201.0%20-%20Initial%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ryan.Lanier\Dropbox\TIA%20Committee%20Work\Baseplate%20Ad%20Hoc%20Group\Baseplate%20Result%20Evaluation%20Template%20-%201.0%20-%20Initial%20Resul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Usage -&gt;</a:t>
            </a:r>
            <a:r>
              <a:rPr lang="en-US" baseline="0"/>
              <a:t> </a:t>
            </a:r>
            <a:r>
              <a:rPr lang="en-US"/>
              <a:t>2000 k-ft Moment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25400">
              <a:noFill/>
            </a:ln>
            <a:effectLst/>
          </c:spPr>
          <c:invertIfNegative val="0"/>
          <c:val>
            <c:numRef>
              <c:f>'BP Usage'!$A$4:$A$15</c:f>
              <c:numCache>
                <c:formatCode>0%</c:formatCode>
                <c:ptCount val="12"/>
                <c:pt idx="0">
                  <c:v>1.0480462399903667</c:v>
                </c:pt>
                <c:pt idx="1">
                  <c:v>0.78626046119573723</c:v>
                </c:pt>
                <c:pt idx="2">
                  <c:v>0.92805105665602983</c:v>
                </c:pt>
                <c:pt idx="3">
                  <c:v>1.572039255825155</c:v>
                </c:pt>
                <c:pt idx="4">
                  <c:v>1.3701005478957191</c:v>
                </c:pt>
                <c:pt idx="5">
                  <c:v>1.3618520079474983</c:v>
                </c:pt>
                <c:pt idx="6">
                  <c:v>0.90782106087061221</c:v>
                </c:pt>
                <c:pt idx="7">
                  <c:v>0.68167860798362334</c:v>
                </c:pt>
                <c:pt idx="8">
                  <c:v>0.5454873863567945</c:v>
                </c:pt>
                <c:pt idx="9">
                  <c:v>1.3629959660425071</c:v>
                </c:pt>
                <c:pt idx="10">
                  <c:v>1.2093443313865975</c:v>
                </c:pt>
                <c:pt idx="11">
                  <c:v>1.2074176651213198</c:v>
                </c:pt>
              </c:numCache>
            </c:numRef>
          </c:val>
          <c:extLst>
            <c:ext xmlns:c16="http://schemas.microsoft.com/office/drawing/2014/chart" uri="{C3380CC4-5D6E-409C-BE32-E72D297353CC}">
              <c16:uniqueId val="{00000000-66F6-454A-825B-E95E72CB6E83}"/>
            </c:ext>
          </c:extLst>
        </c:ser>
        <c:ser>
          <c:idx val="1"/>
          <c:order val="1"/>
          <c:spPr>
            <a:solidFill>
              <a:schemeClr val="accent2"/>
            </a:solidFill>
            <a:ln w="25400">
              <a:noFill/>
            </a:ln>
            <a:effectLst/>
          </c:spPr>
          <c:invertIfNegative val="0"/>
          <c:val>
            <c:numRef>
              <c:f>'BP Usage'!$B$4:$B$15</c:f>
              <c:numCache>
                <c:formatCode>0%</c:formatCode>
                <c:ptCount val="12"/>
                <c:pt idx="0">
                  <c:v>1.1092600397374917</c:v>
                </c:pt>
                <c:pt idx="1">
                  <c:v>1.0305677644650491</c:v>
                </c:pt>
                <c:pt idx="2">
                  <c:v>0.99819977120838099</c:v>
                </c:pt>
                <c:pt idx="3">
                  <c:v>1.663887049190198</c:v>
                </c:pt>
                <c:pt idx="4">
                  <c:v>1.5598711541935095</c:v>
                </c:pt>
                <c:pt idx="5">
                  <c:v>1.4504124269974108</c:v>
                </c:pt>
                <c:pt idx="6">
                  <c:v>0.96184598711541924</c:v>
                </c:pt>
                <c:pt idx="7">
                  <c:v>0.82586549461135528</c:v>
                </c:pt>
                <c:pt idx="8">
                  <c:v>0.82955626467577814</c:v>
                </c:pt>
                <c:pt idx="9">
                  <c:v>1.4427719910891685</c:v>
                </c:pt>
                <c:pt idx="10">
                  <c:v>1.3664579444879283</c:v>
                </c:pt>
                <c:pt idx="11">
                  <c:v>1.2851526280932026</c:v>
                </c:pt>
              </c:numCache>
            </c:numRef>
          </c:val>
          <c:extLst>
            <c:ext xmlns:c16="http://schemas.microsoft.com/office/drawing/2014/chart" uri="{C3380CC4-5D6E-409C-BE32-E72D297353CC}">
              <c16:uniqueId val="{00000001-66F6-454A-825B-E95E72CB6E83}"/>
            </c:ext>
          </c:extLst>
        </c:ser>
        <c:ser>
          <c:idx val="2"/>
          <c:order val="2"/>
          <c:spPr>
            <a:solidFill>
              <a:schemeClr val="accent3"/>
            </a:solidFill>
            <a:ln w="25400">
              <a:noFill/>
            </a:ln>
            <a:effectLst/>
          </c:spPr>
          <c:invertIfNegative val="0"/>
          <c:val>
            <c:numRef>
              <c:f>'BP Usage'!$C$4:$C$15</c:f>
              <c:numCache>
                <c:formatCode>0%</c:formatCode>
                <c:ptCount val="12"/>
                <c:pt idx="0">
                  <c:v>1.1097363327111807</c:v>
                </c:pt>
                <c:pt idx="1">
                  <c:v>1.0309306211993496</c:v>
                </c:pt>
                <c:pt idx="2">
                  <c:v>0.99845887019086033</c:v>
                </c:pt>
                <c:pt idx="3">
                  <c:v>1.6644966584381964</c:v>
                </c:pt>
                <c:pt idx="4">
                  <c:v>1.5602421879703774</c:v>
                </c:pt>
                <c:pt idx="5">
                  <c:v>1.4506984165211632</c:v>
                </c:pt>
                <c:pt idx="6">
                  <c:v>0.96205483472815934</c:v>
                </c:pt>
                <c:pt idx="7">
                  <c:v>0.82605863161538928</c:v>
                </c:pt>
                <c:pt idx="8">
                  <c:v>0.8297620077969774</c:v>
                </c:pt>
                <c:pt idx="9">
                  <c:v>1.4432498946354386</c:v>
                </c:pt>
                <c:pt idx="10">
                  <c:v>1.3668888102835812</c:v>
                </c:pt>
                <c:pt idx="11">
                  <c:v>1.2853536674393402</c:v>
                </c:pt>
              </c:numCache>
            </c:numRef>
          </c:val>
          <c:extLst>
            <c:ext xmlns:c16="http://schemas.microsoft.com/office/drawing/2014/chart" uri="{C3380CC4-5D6E-409C-BE32-E72D297353CC}">
              <c16:uniqueId val="{00000002-66F6-454A-825B-E95E72CB6E83}"/>
            </c:ext>
          </c:extLst>
        </c:ser>
        <c:ser>
          <c:idx val="3"/>
          <c:order val="3"/>
          <c:spPr>
            <a:solidFill>
              <a:schemeClr val="accent4"/>
            </a:solidFill>
            <a:ln w="25400">
              <a:noFill/>
            </a:ln>
            <a:effectLst/>
          </c:spPr>
          <c:invertIfNegative val="0"/>
          <c:val>
            <c:numRef>
              <c:f>'BP Usage'!$D$4:$D$15</c:f>
              <c:numCache>
                <c:formatCode>0%</c:formatCode>
                <c:ptCount val="12"/>
                <c:pt idx="0">
                  <c:v>1.1114456017821663</c:v>
                </c:pt>
                <c:pt idx="1">
                  <c:v>0.83328315973267497</c:v>
                </c:pt>
                <c:pt idx="2">
                  <c:v>0.66650611114456015</c:v>
                </c:pt>
                <c:pt idx="3">
                  <c:v>1.6677704858811486</c:v>
                </c:pt>
                <c:pt idx="4">
                  <c:v>0.83388524294057431</c:v>
                </c:pt>
                <c:pt idx="5">
                  <c:v>0.55572280089108317</c:v>
                </c:pt>
                <c:pt idx="6">
                  <c:v>0.96333313263893061</c:v>
                </c:pt>
                <c:pt idx="7">
                  <c:v>0.72249984947919799</c:v>
                </c:pt>
                <c:pt idx="8">
                  <c:v>0.57799987958335841</c:v>
                </c:pt>
                <c:pt idx="9">
                  <c:v>1.444999698958396</c:v>
                </c:pt>
                <c:pt idx="10">
                  <c:v>0.72249984947919799</c:v>
                </c:pt>
                <c:pt idx="11">
                  <c:v>0.48166656631946531</c:v>
                </c:pt>
              </c:numCache>
            </c:numRef>
          </c:val>
          <c:extLst>
            <c:ext xmlns:c16="http://schemas.microsoft.com/office/drawing/2014/chart" uri="{C3380CC4-5D6E-409C-BE32-E72D297353CC}">
              <c16:uniqueId val="{00000003-66F6-454A-825B-E95E72CB6E83}"/>
            </c:ext>
          </c:extLst>
        </c:ser>
        <c:ser>
          <c:idx val="4"/>
          <c:order val="4"/>
          <c:spPr>
            <a:solidFill>
              <a:schemeClr val="accent5"/>
            </a:solidFill>
            <a:ln w="25400">
              <a:noFill/>
            </a:ln>
            <a:effectLst/>
          </c:spPr>
          <c:invertIfNegative val="0"/>
          <c:val>
            <c:numRef>
              <c:f>'BP Usage'!$E$4:$E$15</c:f>
              <c:numCache>
                <c:formatCode>0%</c:formatCode>
                <c:ptCount val="12"/>
                <c:pt idx="0">
                  <c:v>1.1096453729905473</c:v>
                </c:pt>
                <c:pt idx="1">
                  <c:v>1.0308868685652357</c:v>
                </c:pt>
                <c:pt idx="2">
                  <c:v>0.99849479198025171</c:v>
                </c:pt>
                <c:pt idx="3">
                  <c:v>1.6645192365584922</c:v>
                </c:pt>
                <c:pt idx="4">
                  <c:v>1.5603588415919079</c:v>
                </c:pt>
                <c:pt idx="5">
                  <c:v>1.4510807393581793</c:v>
                </c:pt>
                <c:pt idx="6">
                  <c:v>0.96212896622313193</c:v>
                </c:pt>
                <c:pt idx="7">
                  <c:v>0.826058161237883</c:v>
                </c:pt>
                <c:pt idx="8">
                  <c:v>0.82973086880606894</c:v>
                </c:pt>
                <c:pt idx="9">
                  <c:v>1.4431934493346981</c:v>
                </c:pt>
                <c:pt idx="10">
                  <c:v>1.3667890902522728</c:v>
                </c:pt>
                <c:pt idx="11">
                  <c:v>1.2856282738274429</c:v>
                </c:pt>
              </c:numCache>
            </c:numRef>
          </c:val>
          <c:extLst>
            <c:ext xmlns:c16="http://schemas.microsoft.com/office/drawing/2014/chart" uri="{C3380CC4-5D6E-409C-BE32-E72D297353CC}">
              <c16:uniqueId val="{00000004-66F6-454A-825B-E95E72CB6E83}"/>
            </c:ext>
          </c:extLst>
        </c:ser>
        <c:dLbls>
          <c:showLegendKey val="0"/>
          <c:showVal val="0"/>
          <c:showCatName val="0"/>
          <c:showSerName val="0"/>
          <c:showPercent val="0"/>
          <c:showBubbleSize val="0"/>
        </c:dLbls>
        <c:gapWidth val="219"/>
        <c:axId val="559258136"/>
        <c:axId val="559261416"/>
      </c:barChart>
      <c:catAx>
        <c:axId val="55925813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261416"/>
        <c:crosses val="autoZero"/>
        <c:auto val="1"/>
        <c:lblAlgn val="ctr"/>
        <c:lblOffset val="100"/>
        <c:noMultiLvlLbl val="0"/>
      </c:catAx>
      <c:valAx>
        <c:axId val="559261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258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Usage -&gt; </a:t>
            </a:r>
            <a:r>
              <a:rPr lang="en-US"/>
              <a:t>4000 k-ft Moment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'BP Usage'!$A$17:$A$28</c:f>
              <c:numCache>
                <c:formatCode>0%</c:formatCode>
                <c:ptCount val="12"/>
                <c:pt idx="0">
                  <c:v>1.076584984044795</c:v>
                </c:pt>
                <c:pt idx="1">
                  <c:v>0.8614004455415738</c:v>
                </c:pt>
                <c:pt idx="2">
                  <c:v>0.84424107411644289</c:v>
                </c:pt>
                <c:pt idx="3">
                  <c:v>2.0617135288096815</c:v>
                </c:pt>
                <c:pt idx="4">
                  <c:v>1.9139021012703956</c:v>
                </c:pt>
                <c:pt idx="5">
                  <c:v>1.7153952676259858</c:v>
                </c:pt>
                <c:pt idx="6">
                  <c:v>0.97417063038111862</c:v>
                </c:pt>
                <c:pt idx="7">
                  <c:v>0.77945692094647467</c:v>
                </c:pt>
                <c:pt idx="8">
                  <c:v>0.65747486302607017</c:v>
                </c:pt>
                <c:pt idx="9">
                  <c:v>1.8140164970798964</c:v>
                </c:pt>
                <c:pt idx="10">
                  <c:v>1.7541092178939128</c:v>
                </c:pt>
                <c:pt idx="11">
                  <c:v>1.5914263351195133</c:v>
                </c:pt>
              </c:numCache>
            </c:numRef>
          </c:val>
          <c:extLst>
            <c:ext xmlns:c16="http://schemas.microsoft.com/office/drawing/2014/chart" uri="{C3380CC4-5D6E-409C-BE32-E72D297353CC}">
              <c16:uniqueId val="{00000000-D53E-4735-B9A6-3CC1AD766D38}"/>
            </c:ext>
          </c:extLst>
        </c:ser>
        <c:ser>
          <c:idx val="1"/>
          <c:order val="1"/>
          <c:spPr>
            <a:solidFill>
              <a:schemeClr val="accent2"/>
            </a:solidFill>
            <a:ln>
              <a:noFill/>
            </a:ln>
            <a:effectLst/>
          </c:spPr>
          <c:invertIfNegative val="0"/>
          <c:val>
            <c:numRef>
              <c:f>'BP Usage'!$B$17:$B$28</c:f>
              <c:numCache>
                <c:formatCode>0%</c:formatCode>
                <c:ptCount val="12"/>
                <c:pt idx="0">
                  <c:v>1.1396953458968029</c:v>
                </c:pt>
                <c:pt idx="1">
                  <c:v>1.1968992714793185</c:v>
                </c:pt>
                <c:pt idx="2">
                  <c:v>1.1514540309470769</c:v>
                </c:pt>
                <c:pt idx="3">
                  <c:v>2.1653440905533143</c:v>
                </c:pt>
                <c:pt idx="4">
                  <c:v>2.0375338671804442</c:v>
                </c:pt>
                <c:pt idx="5">
                  <c:v>1.9265819736287555</c:v>
                </c:pt>
                <c:pt idx="6">
                  <c:v>1.0313324101390813</c:v>
                </c:pt>
                <c:pt idx="7">
                  <c:v>1.0318502016978746</c:v>
                </c:pt>
                <c:pt idx="8">
                  <c:v>1.0117225600577999</c:v>
                </c:pt>
                <c:pt idx="9">
                  <c:v>1.9704678186525377</c:v>
                </c:pt>
                <c:pt idx="10">
                  <c:v>1.866548256969113</c:v>
                </c:pt>
                <c:pt idx="11">
                  <c:v>1.7758143175386836</c:v>
                </c:pt>
              </c:numCache>
            </c:numRef>
          </c:val>
          <c:extLst>
            <c:ext xmlns:c16="http://schemas.microsoft.com/office/drawing/2014/chart" uri="{C3380CC4-5D6E-409C-BE32-E72D297353CC}">
              <c16:uniqueId val="{00000001-D53E-4735-B9A6-3CC1AD766D38}"/>
            </c:ext>
          </c:extLst>
        </c:ser>
        <c:ser>
          <c:idx val="2"/>
          <c:order val="2"/>
          <c:spPr>
            <a:solidFill>
              <a:schemeClr val="accent3"/>
            </a:solidFill>
            <a:ln>
              <a:noFill/>
            </a:ln>
            <a:effectLst/>
          </c:spPr>
          <c:invertIfNegative val="0"/>
          <c:val>
            <c:numRef>
              <c:f>'BP Usage'!$C$17:$C$28</c:f>
              <c:numCache>
                <c:formatCode>0%</c:formatCode>
                <c:ptCount val="12"/>
                <c:pt idx="0">
                  <c:v>1.1398232923415015</c:v>
                </c:pt>
                <c:pt idx="1">
                  <c:v>1.1969784266060568</c:v>
                </c:pt>
                <c:pt idx="2">
                  <c:v>1.1515354100186643</c:v>
                </c:pt>
                <c:pt idx="3">
                  <c:v>2.1660028072129571</c:v>
                </c:pt>
                <c:pt idx="4">
                  <c:v>2.0376231448311155</c:v>
                </c:pt>
                <c:pt idx="5">
                  <c:v>1.9265212008549581</c:v>
                </c:pt>
                <c:pt idx="6">
                  <c:v>1.0313746453353605</c:v>
                </c:pt>
                <c:pt idx="7">
                  <c:v>1.0318691908377988</c:v>
                </c:pt>
                <c:pt idx="8">
                  <c:v>1.0118400979890423</c:v>
                </c:pt>
                <c:pt idx="9">
                  <c:v>1.9708539985851048</c:v>
                </c:pt>
                <c:pt idx="10">
                  <c:v>1.8670078157926426</c:v>
                </c:pt>
                <c:pt idx="11">
                  <c:v>1.7762273089891023</c:v>
                </c:pt>
              </c:numCache>
            </c:numRef>
          </c:val>
          <c:extLst>
            <c:ext xmlns:c16="http://schemas.microsoft.com/office/drawing/2014/chart" uri="{C3380CC4-5D6E-409C-BE32-E72D297353CC}">
              <c16:uniqueId val="{00000002-D53E-4735-B9A6-3CC1AD766D38}"/>
            </c:ext>
          </c:extLst>
        </c:ser>
        <c:ser>
          <c:idx val="3"/>
          <c:order val="3"/>
          <c:spPr>
            <a:solidFill>
              <a:schemeClr val="accent4"/>
            </a:solidFill>
            <a:ln>
              <a:noFill/>
            </a:ln>
            <a:effectLst/>
          </c:spPr>
          <c:invertIfNegative val="0"/>
          <c:val>
            <c:numRef>
              <c:f>'BP Usage'!$D$17:$D$28</c:f>
              <c:numCache>
                <c:formatCode>0%</c:formatCode>
                <c:ptCount val="12"/>
                <c:pt idx="0">
                  <c:v>1.1409476789692334</c:v>
                </c:pt>
                <c:pt idx="1">
                  <c:v>0.9121560599674875</c:v>
                </c:pt>
                <c:pt idx="2">
                  <c:v>0.76043109157685584</c:v>
                </c:pt>
                <c:pt idx="3">
                  <c:v>1.1409476789692334</c:v>
                </c:pt>
                <c:pt idx="4">
                  <c:v>0.76043109157685584</c:v>
                </c:pt>
                <c:pt idx="5">
                  <c:v>0.5701727978806671</c:v>
                </c:pt>
                <c:pt idx="6">
                  <c:v>1.0319706183394544</c:v>
                </c:pt>
                <c:pt idx="7">
                  <c:v>0.82545607802998366</c:v>
                </c:pt>
                <c:pt idx="8">
                  <c:v>0.68818110662893606</c:v>
                </c:pt>
                <c:pt idx="9">
                  <c:v>1.0319706183394544</c:v>
                </c:pt>
                <c:pt idx="10">
                  <c:v>0.68818110662893606</c:v>
                </c:pt>
                <c:pt idx="11">
                  <c:v>0.51598530916972718</c:v>
                </c:pt>
              </c:numCache>
            </c:numRef>
          </c:val>
          <c:extLst>
            <c:ext xmlns:c16="http://schemas.microsoft.com/office/drawing/2014/chart" uri="{C3380CC4-5D6E-409C-BE32-E72D297353CC}">
              <c16:uniqueId val="{00000003-D53E-4735-B9A6-3CC1AD766D38}"/>
            </c:ext>
          </c:extLst>
        </c:ser>
        <c:ser>
          <c:idx val="4"/>
          <c:order val="4"/>
          <c:spPr>
            <a:solidFill>
              <a:schemeClr val="accent5"/>
            </a:solidFill>
            <a:ln>
              <a:noFill/>
            </a:ln>
            <a:effectLst/>
          </c:spPr>
          <c:invertIfNegative val="0"/>
          <c:val>
            <c:numRef>
              <c:f>'BP Usage'!$E$17:$E$28</c:f>
              <c:numCache>
                <c:formatCode>0%</c:formatCode>
                <c:ptCount val="12"/>
                <c:pt idx="0">
                  <c:v>1.1399241375158047</c:v>
                </c:pt>
                <c:pt idx="1">
                  <c:v>1.1970618339454513</c:v>
                </c:pt>
                <c:pt idx="2">
                  <c:v>1.1516045517490516</c:v>
                </c:pt>
                <c:pt idx="3">
                  <c:v>2.165633090493106</c:v>
                </c:pt>
                <c:pt idx="4">
                  <c:v>2.0378108254560781</c:v>
                </c:pt>
                <c:pt idx="5">
                  <c:v>1.9272683484857607</c:v>
                </c:pt>
                <c:pt idx="6">
                  <c:v>1.0314889517731349</c:v>
                </c:pt>
                <c:pt idx="7">
                  <c:v>1.0319706183394544</c:v>
                </c:pt>
                <c:pt idx="8">
                  <c:v>1.0118008308748268</c:v>
                </c:pt>
                <c:pt idx="9">
                  <c:v>1.9706785477753024</c:v>
                </c:pt>
                <c:pt idx="10">
                  <c:v>1.8667589860918778</c:v>
                </c:pt>
                <c:pt idx="11">
                  <c:v>1.7763260882653984</c:v>
                </c:pt>
              </c:numCache>
            </c:numRef>
          </c:val>
          <c:extLst>
            <c:ext xmlns:c16="http://schemas.microsoft.com/office/drawing/2014/chart" uri="{C3380CC4-5D6E-409C-BE32-E72D297353CC}">
              <c16:uniqueId val="{00000004-D53E-4735-B9A6-3CC1AD766D38}"/>
            </c:ext>
          </c:extLst>
        </c:ser>
        <c:dLbls>
          <c:showLegendKey val="0"/>
          <c:showVal val="0"/>
          <c:showCatName val="0"/>
          <c:showSerName val="0"/>
          <c:showPercent val="0"/>
          <c:showBubbleSize val="0"/>
        </c:dLbls>
        <c:gapWidth val="219"/>
        <c:overlap val="-27"/>
        <c:axId val="735565320"/>
        <c:axId val="735573192"/>
      </c:barChart>
      <c:catAx>
        <c:axId val="73556532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5573192"/>
        <c:crosses val="autoZero"/>
        <c:auto val="1"/>
        <c:lblAlgn val="ctr"/>
        <c:lblOffset val="100"/>
        <c:noMultiLvlLbl val="0"/>
      </c:catAx>
      <c:valAx>
        <c:axId val="735573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5565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Usage -&gt; </a:t>
            </a:r>
            <a:r>
              <a:rPr lang="en-US"/>
              <a:t>6000</a:t>
            </a:r>
            <a:r>
              <a:rPr lang="en-US" baseline="0"/>
              <a:t> k-ft Moment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'BP Usage'!$A$30:$A$41</c:f>
              <c:numCache>
                <c:formatCode>0%</c:formatCode>
                <c:ptCount val="12"/>
                <c:pt idx="0">
                  <c:v>0.98217833704617974</c:v>
                </c:pt>
                <c:pt idx="1">
                  <c:v>0.81853212113914142</c:v>
                </c:pt>
                <c:pt idx="2">
                  <c:v>0.8612198205792041</c:v>
                </c:pt>
                <c:pt idx="3">
                  <c:v>2.37846950448552</c:v>
                </c:pt>
                <c:pt idx="4">
                  <c:v>2.2525739057137697</c:v>
                </c:pt>
                <c:pt idx="5">
                  <c:v>2.0804985248961407</c:v>
                </c:pt>
                <c:pt idx="6">
                  <c:v>0.90944668553194041</c:v>
                </c:pt>
                <c:pt idx="7">
                  <c:v>0.7579625504244687</c:v>
                </c:pt>
                <c:pt idx="8">
                  <c:v>0.71563610090914553</c:v>
                </c:pt>
                <c:pt idx="9">
                  <c:v>2.1510024685411522</c:v>
                </c:pt>
                <c:pt idx="10">
                  <c:v>2.100728520681558</c:v>
                </c:pt>
                <c:pt idx="11">
                  <c:v>1.9002348124510806</c:v>
                </c:pt>
              </c:numCache>
            </c:numRef>
          </c:val>
          <c:extLst>
            <c:ext xmlns:c16="http://schemas.microsoft.com/office/drawing/2014/chart" uri="{C3380CC4-5D6E-409C-BE32-E72D297353CC}">
              <c16:uniqueId val="{00000000-1C2D-4294-8243-4683E8E015FA}"/>
            </c:ext>
          </c:extLst>
        </c:ser>
        <c:ser>
          <c:idx val="1"/>
          <c:order val="1"/>
          <c:spPr>
            <a:solidFill>
              <a:schemeClr val="accent2"/>
            </a:solidFill>
            <a:ln>
              <a:noFill/>
            </a:ln>
            <a:effectLst/>
          </c:spPr>
          <c:invertIfNegative val="0"/>
          <c:val>
            <c:numRef>
              <c:f>'BP Usage'!$B$30:$B$41</c:f>
              <c:numCache>
                <c:formatCode>0%</c:formatCode>
                <c:ptCount val="12"/>
                <c:pt idx="0">
                  <c:v>1.1711662351737009</c:v>
                </c:pt>
                <c:pt idx="1">
                  <c:v>1.1987837919200433</c:v>
                </c:pt>
                <c:pt idx="2">
                  <c:v>1.145866698777771</c:v>
                </c:pt>
                <c:pt idx="3">
                  <c:v>2.5038533325305554</c:v>
                </c:pt>
                <c:pt idx="4">
                  <c:v>2.3951351676801731</c:v>
                </c:pt>
                <c:pt idx="5">
                  <c:v>2.2994882292732854</c:v>
                </c:pt>
                <c:pt idx="6">
                  <c:v>1.0247395990125834</c:v>
                </c:pt>
                <c:pt idx="7">
                  <c:v>1.074838942741887</c:v>
                </c:pt>
                <c:pt idx="8">
                  <c:v>1.038617616954663</c:v>
                </c:pt>
                <c:pt idx="9">
                  <c:v>2.3257631404660124</c:v>
                </c:pt>
                <c:pt idx="10">
                  <c:v>2.2330182431211991</c:v>
                </c:pt>
                <c:pt idx="11">
                  <c:v>2.1512071768318379</c:v>
                </c:pt>
              </c:numCache>
            </c:numRef>
          </c:val>
          <c:extLst>
            <c:ext xmlns:c16="http://schemas.microsoft.com/office/drawing/2014/chart" uri="{C3380CC4-5D6E-409C-BE32-E72D297353CC}">
              <c16:uniqueId val="{00000001-1C2D-4294-8243-4683E8E015FA}"/>
            </c:ext>
          </c:extLst>
        </c:ser>
        <c:ser>
          <c:idx val="2"/>
          <c:order val="2"/>
          <c:spPr>
            <a:solidFill>
              <a:schemeClr val="accent3"/>
            </a:solidFill>
            <a:ln>
              <a:noFill/>
            </a:ln>
            <a:effectLst/>
          </c:spPr>
          <c:invertIfNegative val="0"/>
          <c:val>
            <c:numRef>
              <c:f>'BP Usage'!$C$30:$C$41</c:f>
              <c:numCache>
                <c:formatCode>0%</c:formatCode>
                <c:ptCount val="12"/>
                <c:pt idx="0">
                  <c:v>1.1712140537509783</c:v>
                </c:pt>
                <c:pt idx="1">
                  <c:v>1.1988997625534348</c:v>
                </c:pt>
                <c:pt idx="2">
                  <c:v>1.1459712016075621</c:v>
                </c:pt>
                <c:pt idx="3">
                  <c:v>2.504459366909507</c:v>
                </c:pt>
                <c:pt idx="4">
                  <c:v>2.3953263290986815</c:v>
                </c:pt>
                <c:pt idx="5">
                  <c:v>2.2995855033415613</c:v>
                </c:pt>
                <c:pt idx="6">
                  <c:v>1.0248037434523452</c:v>
                </c:pt>
                <c:pt idx="7">
                  <c:v>1.0748562441673188</c:v>
                </c:pt>
                <c:pt idx="8">
                  <c:v>1.0386600854581851</c:v>
                </c:pt>
                <c:pt idx="9">
                  <c:v>2.3262929736889637</c:v>
                </c:pt>
                <c:pt idx="10">
                  <c:v>2.2332053592931542</c:v>
                </c:pt>
                <c:pt idx="11">
                  <c:v>2.1513834743211508</c:v>
                </c:pt>
              </c:numCache>
            </c:numRef>
          </c:val>
          <c:extLst>
            <c:ext xmlns:c16="http://schemas.microsoft.com/office/drawing/2014/chart" uri="{C3380CC4-5D6E-409C-BE32-E72D297353CC}">
              <c16:uniqueId val="{00000002-1C2D-4294-8243-4683E8E015FA}"/>
            </c:ext>
          </c:extLst>
        </c:ser>
        <c:ser>
          <c:idx val="3"/>
          <c:order val="3"/>
          <c:spPr>
            <a:solidFill>
              <a:schemeClr val="accent4"/>
            </a:solidFill>
            <a:ln>
              <a:noFill/>
            </a:ln>
            <a:effectLst/>
          </c:spPr>
          <c:invertIfNegative val="0"/>
          <c:val>
            <c:numRef>
              <c:f>'BP Usage'!$D$30:$D$41</c:f>
              <c:numCache>
                <c:formatCode>0%</c:formatCode>
                <c:ptCount val="12"/>
                <c:pt idx="0">
                  <c:v>1.0403997832500451</c:v>
                </c:pt>
                <c:pt idx="1">
                  <c:v>0.86699981937503756</c:v>
                </c:pt>
                <c:pt idx="2">
                  <c:v>0.74297067854777521</c:v>
                </c:pt>
                <c:pt idx="3">
                  <c:v>1.3004997290625564</c:v>
                </c:pt>
                <c:pt idx="4">
                  <c:v>0.86699981937503756</c:v>
                </c:pt>
                <c:pt idx="5">
                  <c:v>0.6502498645312782</c:v>
                </c:pt>
                <c:pt idx="6">
                  <c:v>0.96333313263893061</c:v>
                </c:pt>
                <c:pt idx="7">
                  <c:v>0.80317899933770842</c:v>
                </c:pt>
                <c:pt idx="8">
                  <c:v>0.68818110662893606</c:v>
                </c:pt>
                <c:pt idx="9">
                  <c:v>1.2041664157986633</c:v>
                </c:pt>
                <c:pt idx="10">
                  <c:v>0.80257691612980908</c:v>
                </c:pt>
                <c:pt idx="11">
                  <c:v>0.60208320789933167</c:v>
                </c:pt>
              </c:numCache>
            </c:numRef>
          </c:val>
          <c:extLst>
            <c:ext xmlns:c16="http://schemas.microsoft.com/office/drawing/2014/chart" uri="{C3380CC4-5D6E-409C-BE32-E72D297353CC}">
              <c16:uniqueId val="{00000003-1C2D-4294-8243-4683E8E015FA}"/>
            </c:ext>
          </c:extLst>
        </c:ser>
        <c:ser>
          <c:idx val="4"/>
          <c:order val="4"/>
          <c:spPr>
            <a:solidFill>
              <a:schemeClr val="accent5"/>
            </a:solidFill>
            <a:ln>
              <a:noFill/>
            </a:ln>
            <a:effectLst/>
          </c:spPr>
          <c:invertIfNegative val="0"/>
          <c:val>
            <c:numRef>
              <c:f>'BP Usage'!$E$30:$E$41</c:f>
              <c:numCache>
                <c:formatCode>0%</c:formatCode>
                <c:ptCount val="12"/>
                <c:pt idx="0">
                  <c:v>1.1712926726473598</c:v>
                </c:pt>
                <c:pt idx="1">
                  <c:v>1.1988680835691492</c:v>
                </c:pt>
                <c:pt idx="2">
                  <c:v>1.1459449695947979</c:v>
                </c:pt>
                <c:pt idx="3">
                  <c:v>2.5040038533325304</c:v>
                </c:pt>
                <c:pt idx="4">
                  <c:v>2.395327834306701</c:v>
                </c:pt>
                <c:pt idx="5">
                  <c:v>2.3000180624962367</c:v>
                </c:pt>
                <c:pt idx="6">
                  <c:v>1.0248058281654524</c:v>
                </c:pt>
                <c:pt idx="7">
                  <c:v>1.0748991510626769</c:v>
                </c:pt>
                <c:pt idx="8">
                  <c:v>1.038713950267927</c:v>
                </c:pt>
                <c:pt idx="9">
                  <c:v>2.3259076404359083</c:v>
                </c:pt>
                <c:pt idx="10">
                  <c:v>2.233186826419411</c:v>
                </c:pt>
                <c:pt idx="11">
                  <c:v>2.1516647600698415</c:v>
                </c:pt>
              </c:numCache>
            </c:numRef>
          </c:val>
          <c:extLst>
            <c:ext xmlns:c16="http://schemas.microsoft.com/office/drawing/2014/chart" uri="{C3380CC4-5D6E-409C-BE32-E72D297353CC}">
              <c16:uniqueId val="{00000004-1C2D-4294-8243-4683E8E015FA}"/>
            </c:ext>
          </c:extLst>
        </c:ser>
        <c:dLbls>
          <c:showLegendKey val="0"/>
          <c:showVal val="0"/>
          <c:showCatName val="0"/>
          <c:showSerName val="0"/>
          <c:showPercent val="0"/>
          <c:showBubbleSize val="0"/>
        </c:dLbls>
        <c:gapWidth val="219"/>
        <c:overlap val="-27"/>
        <c:axId val="729681984"/>
        <c:axId val="729688544"/>
      </c:barChart>
      <c:catAx>
        <c:axId val="7296819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9688544"/>
        <c:crosses val="autoZero"/>
        <c:auto val="1"/>
        <c:lblAlgn val="ctr"/>
        <c:lblOffset val="100"/>
        <c:noMultiLvlLbl val="0"/>
      </c:catAx>
      <c:valAx>
        <c:axId val="72968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9681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FC408-C80D-4344-A877-0E30E20C33D1}" type="datetimeFigureOut">
              <a:rPr lang="en-US" smtClean="0"/>
              <a:t>9/21/2020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181779-2A31-074F-B7A4-90E477572152}" type="slidenum">
              <a:rPr lang="en-US" smtClean="0"/>
              <a:t>‹#›</a:t>
            </a:fld>
            <a:endParaRPr lang="en-US"/>
          </a:p>
        </p:txBody>
      </p:sp>
    </p:spTree>
    <p:extLst>
      <p:ext uri="{BB962C8B-B14F-4D97-AF65-F5344CB8AC3E}">
        <p14:creationId xmlns:p14="http://schemas.microsoft.com/office/powerpoint/2010/main" val="1393215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D66E02-E3EF-6C42-BDAB-471ACD4C05D5}" type="datetimeFigureOut">
              <a:rPr lang="en-US" smtClean="0"/>
              <a:t>9/21/2020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5138CF-F3BD-E545-9D53-74515783CC7D}" type="slidenum">
              <a:rPr lang="en-US" smtClean="0"/>
              <a:t>‹#›</a:t>
            </a:fld>
            <a:endParaRPr lang="en-US"/>
          </a:p>
        </p:txBody>
      </p:sp>
    </p:spTree>
    <p:extLst>
      <p:ext uri="{BB962C8B-B14F-4D97-AF65-F5344CB8AC3E}">
        <p14:creationId xmlns:p14="http://schemas.microsoft.com/office/powerpoint/2010/main" val="2270112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4</a:t>
            </a:fld>
            <a:endParaRPr lang="en-US"/>
          </a:p>
        </p:txBody>
      </p:sp>
    </p:spTree>
    <p:extLst>
      <p:ext uri="{BB962C8B-B14F-4D97-AF65-F5344CB8AC3E}">
        <p14:creationId xmlns:p14="http://schemas.microsoft.com/office/powerpoint/2010/main" val="308834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14</a:t>
            </a:fld>
            <a:endParaRPr lang="en-US"/>
          </a:p>
        </p:txBody>
      </p:sp>
    </p:spTree>
    <p:extLst>
      <p:ext uri="{BB962C8B-B14F-4D97-AF65-F5344CB8AC3E}">
        <p14:creationId xmlns:p14="http://schemas.microsoft.com/office/powerpoint/2010/main" val="376404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15</a:t>
            </a:fld>
            <a:endParaRPr lang="en-US"/>
          </a:p>
        </p:txBody>
      </p:sp>
    </p:spTree>
    <p:extLst>
      <p:ext uri="{BB962C8B-B14F-4D97-AF65-F5344CB8AC3E}">
        <p14:creationId xmlns:p14="http://schemas.microsoft.com/office/powerpoint/2010/main" val="1152906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16</a:t>
            </a:fld>
            <a:endParaRPr lang="en-US"/>
          </a:p>
        </p:txBody>
      </p:sp>
    </p:spTree>
    <p:extLst>
      <p:ext uri="{BB962C8B-B14F-4D97-AF65-F5344CB8AC3E}">
        <p14:creationId xmlns:p14="http://schemas.microsoft.com/office/powerpoint/2010/main" val="1756437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a part of the development of the TIF board it was determined that in addition to supporting education it was necessary to have an environment that would allow for efficient advancement of new solutions and ideas to support society and the telecommunications industry. The standards that TIA supports are recognized as fundamental to the telecommunication industry, due to the rapid advancement there was needed a forum that would allow the development of ideas in the forms of white papers and best practices to allow feedback to determine if they move to a standard. </a:t>
            </a:r>
          </a:p>
          <a:p>
            <a:endParaRPr lang="en-US" dirty="0"/>
          </a:p>
          <a:p>
            <a:endParaRPr lang="en-US" dirty="0"/>
          </a:p>
        </p:txBody>
      </p:sp>
      <p:sp>
        <p:nvSpPr>
          <p:cNvPr id="4" name="Slide Number Placeholder 3"/>
          <p:cNvSpPr>
            <a:spLocks noGrp="1"/>
          </p:cNvSpPr>
          <p:nvPr>
            <p:ph type="sldNum" sz="quarter" idx="10"/>
          </p:nvPr>
        </p:nvSpPr>
        <p:spPr/>
        <p:txBody>
          <a:bodyPr/>
          <a:lstStyle/>
          <a:p>
            <a:fld id="{F85138CF-F3BD-E545-9D53-74515783CC7D}" type="slidenum">
              <a:rPr lang="en-US" smtClean="0"/>
              <a:t>18</a:t>
            </a:fld>
            <a:endParaRPr lang="en-US"/>
          </a:p>
        </p:txBody>
      </p:sp>
    </p:spTree>
    <p:extLst>
      <p:ext uri="{BB962C8B-B14F-4D97-AF65-F5344CB8AC3E}">
        <p14:creationId xmlns:p14="http://schemas.microsoft.com/office/powerpoint/2010/main" val="1482691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22</a:t>
            </a:fld>
            <a:endParaRPr lang="en-US"/>
          </a:p>
        </p:txBody>
      </p:sp>
    </p:spTree>
    <p:extLst>
      <p:ext uri="{BB962C8B-B14F-4D97-AF65-F5344CB8AC3E}">
        <p14:creationId xmlns:p14="http://schemas.microsoft.com/office/powerpoint/2010/main" val="2382220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23</a:t>
            </a:fld>
            <a:endParaRPr lang="en-US"/>
          </a:p>
        </p:txBody>
      </p:sp>
    </p:spTree>
    <p:extLst>
      <p:ext uri="{BB962C8B-B14F-4D97-AF65-F5344CB8AC3E}">
        <p14:creationId xmlns:p14="http://schemas.microsoft.com/office/powerpoint/2010/main" val="10308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24</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25</a:t>
            </a:fld>
            <a:endParaRPr lang="en-US"/>
          </a:p>
        </p:txBody>
      </p:sp>
    </p:spTree>
    <p:extLst>
      <p:ext uri="{BB962C8B-B14F-4D97-AF65-F5344CB8AC3E}">
        <p14:creationId xmlns:p14="http://schemas.microsoft.com/office/powerpoint/2010/main" val="3978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26</a:t>
            </a:fld>
            <a:endParaRPr lang="en-US"/>
          </a:p>
        </p:txBody>
      </p:sp>
    </p:spTree>
    <p:extLst>
      <p:ext uri="{BB962C8B-B14F-4D97-AF65-F5344CB8AC3E}">
        <p14:creationId xmlns:p14="http://schemas.microsoft.com/office/powerpoint/2010/main" val="1017396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27</a:t>
            </a:fld>
            <a:endParaRPr lang="en-US"/>
          </a:p>
        </p:txBody>
      </p:sp>
    </p:spTree>
    <p:extLst>
      <p:ext uri="{BB962C8B-B14F-4D97-AF65-F5344CB8AC3E}">
        <p14:creationId xmlns:p14="http://schemas.microsoft.com/office/powerpoint/2010/main" val="31571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5</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28</a:t>
            </a:fld>
            <a:endParaRPr lang="en-US"/>
          </a:p>
        </p:txBody>
      </p:sp>
    </p:spTree>
    <p:extLst>
      <p:ext uri="{BB962C8B-B14F-4D97-AF65-F5344CB8AC3E}">
        <p14:creationId xmlns:p14="http://schemas.microsoft.com/office/powerpoint/2010/main" val="250853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29</a:t>
            </a:fld>
            <a:endParaRPr lang="en-US"/>
          </a:p>
        </p:txBody>
      </p:sp>
    </p:spTree>
    <p:extLst>
      <p:ext uri="{BB962C8B-B14F-4D97-AF65-F5344CB8AC3E}">
        <p14:creationId xmlns:p14="http://schemas.microsoft.com/office/powerpoint/2010/main" val="376992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30</a:t>
            </a:fld>
            <a:endParaRPr lang="en-US"/>
          </a:p>
        </p:txBody>
      </p:sp>
    </p:spTree>
    <p:extLst>
      <p:ext uri="{BB962C8B-B14F-4D97-AF65-F5344CB8AC3E}">
        <p14:creationId xmlns:p14="http://schemas.microsoft.com/office/powerpoint/2010/main" val="3989943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31</a:t>
            </a:fld>
            <a:endParaRPr lang="en-US"/>
          </a:p>
        </p:txBody>
      </p:sp>
    </p:spTree>
    <p:extLst>
      <p:ext uri="{BB962C8B-B14F-4D97-AF65-F5344CB8AC3E}">
        <p14:creationId xmlns:p14="http://schemas.microsoft.com/office/powerpoint/2010/main" val="1833472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32</a:t>
            </a:fld>
            <a:endParaRPr lang="en-US"/>
          </a:p>
        </p:txBody>
      </p:sp>
    </p:spTree>
    <p:extLst>
      <p:ext uri="{BB962C8B-B14F-4D97-AF65-F5344CB8AC3E}">
        <p14:creationId xmlns:p14="http://schemas.microsoft.com/office/powerpoint/2010/main" val="2851889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33</a:t>
            </a:fld>
            <a:endParaRPr lang="en-US"/>
          </a:p>
        </p:txBody>
      </p:sp>
    </p:spTree>
    <p:extLst>
      <p:ext uri="{BB962C8B-B14F-4D97-AF65-F5344CB8AC3E}">
        <p14:creationId xmlns:p14="http://schemas.microsoft.com/office/powerpoint/2010/main" val="1294210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34</a:t>
            </a:fld>
            <a:endParaRPr lang="en-US"/>
          </a:p>
        </p:txBody>
      </p:sp>
    </p:spTree>
    <p:extLst>
      <p:ext uri="{BB962C8B-B14F-4D97-AF65-F5344CB8AC3E}">
        <p14:creationId xmlns:p14="http://schemas.microsoft.com/office/powerpoint/2010/main" val="183749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35</a:t>
            </a:fld>
            <a:endParaRPr lang="en-US"/>
          </a:p>
        </p:txBody>
      </p:sp>
    </p:spTree>
    <p:extLst>
      <p:ext uri="{BB962C8B-B14F-4D97-AF65-F5344CB8AC3E}">
        <p14:creationId xmlns:p14="http://schemas.microsoft.com/office/powerpoint/2010/main" val="1589819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36</a:t>
            </a:fld>
            <a:endParaRPr lang="en-US"/>
          </a:p>
        </p:txBody>
      </p:sp>
    </p:spTree>
    <p:extLst>
      <p:ext uri="{BB962C8B-B14F-4D97-AF65-F5344CB8AC3E}">
        <p14:creationId xmlns:p14="http://schemas.microsoft.com/office/powerpoint/2010/main" val="553553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37</a:t>
            </a:fld>
            <a:endParaRPr lang="en-US"/>
          </a:p>
        </p:txBody>
      </p:sp>
    </p:spTree>
    <p:extLst>
      <p:ext uri="{BB962C8B-B14F-4D97-AF65-F5344CB8AC3E}">
        <p14:creationId xmlns:p14="http://schemas.microsoft.com/office/powerpoint/2010/main" val="279489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6</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38</a:t>
            </a:fld>
            <a:endParaRPr lang="en-US"/>
          </a:p>
        </p:txBody>
      </p:sp>
    </p:spTree>
    <p:extLst>
      <p:ext uri="{BB962C8B-B14F-4D97-AF65-F5344CB8AC3E}">
        <p14:creationId xmlns:p14="http://schemas.microsoft.com/office/powerpoint/2010/main" val="2794897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39</a:t>
            </a:fld>
            <a:endParaRPr lang="en-US"/>
          </a:p>
        </p:txBody>
      </p:sp>
    </p:spTree>
    <p:extLst>
      <p:ext uri="{BB962C8B-B14F-4D97-AF65-F5344CB8AC3E}">
        <p14:creationId xmlns:p14="http://schemas.microsoft.com/office/powerpoint/2010/main" val="2691383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48</a:t>
            </a:fld>
            <a:endParaRPr lang="en-US"/>
          </a:p>
        </p:txBody>
      </p:sp>
    </p:spTree>
    <p:extLst>
      <p:ext uri="{BB962C8B-B14F-4D97-AF65-F5344CB8AC3E}">
        <p14:creationId xmlns:p14="http://schemas.microsoft.com/office/powerpoint/2010/main" val="2153558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49</a:t>
            </a:fld>
            <a:endParaRPr lang="en-US"/>
          </a:p>
        </p:txBody>
      </p:sp>
    </p:spTree>
    <p:extLst>
      <p:ext uri="{BB962C8B-B14F-4D97-AF65-F5344CB8AC3E}">
        <p14:creationId xmlns:p14="http://schemas.microsoft.com/office/powerpoint/2010/main" val="3978529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51</a:t>
            </a:fld>
            <a:endParaRPr lang="en-US"/>
          </a:p>
        </p:txBody>
      </p:sp>
    </p:spTree>
    <p:extLst>
      <p:ext uri="{BB962C8B-B14F-4D97-AF65-F5344CB8AC3E}">
        <p14:creationId xmlns:p14="http://schemas.microsoft.com/office/powerpoint/2010/main" val="3221029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138CF-F3BD-E545-9D53-74515783CC7D}" type="slidenum">
              <a:rPr lang="en-US" smtClean="0"/>
              <a:t>52</a:t>
            </a:fld>
            <a:endParaRPr lang="en-US"/>
          </a:p>
        </p:txBody>
      </p:sp>
    </p:spTree>
    <p:extLst>
      <p:ext uri="{BB962C8B-B14F-4D97-AF65-F5344CB8AC3E}">
        <p14:creationId xmlns:p14="http://schemas.microsoft.com/office/powerpoint/2010/main" val="1731068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5932b8a9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95932b8a9f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5932b8a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95932b8a9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71</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7</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72</a:t>
            </a:fld>
            <a:endParaRPr lang="en-US"/>
          </a:p>
        </p:txBody>
      </p:sp>
    </p:spTree>
    <p:extLst>
      <p:ext uri="{BB962C8B-B14F-4D97-AF65-F5344CB8AC3E}">
        <p14:creationId xmlns:p14="http://schemas.microsoft.com/office/powerpoint/2010/main" val="3868650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73</a:t>
            </a:fld>
            <a:endParaRPr lang="en-US"/>
          </a:p>
        </p:txBody>
      </p:sp>
    </p:spTree>
    <p:extLst>
      <p:ext uri="{BB962C8B-B14F-4D97-AF65-F5344CB8AC3E}">
        <p14:creationId xmlns:p14="http://schemas.microsoft.com/office/powerpoint/2010/main" val="199670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8</a:t>
            </a:fld>
            <a:endParaRPr lang="en-US"/>
          </a:p>
        </p:txBody>
      </p:sp>
    </p:spTree>
    <p:extLst>
      <p:ext uri="{BB962C8B-B14F-4D97-AF65-F5344CB8AC3E}">
        <p14:creationId xmlns:p14="http://schemas.microsoft.com/office/powerpoint/2010/main" val="394184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10</a:t>
            </a:fld>
            <a:endParaRPr lang="en-US"/>
          </a:p>
        </p:txBody>
      </p:sp>
    </p:spTree>
    <p:extLst>
      <p:ext uri="{BB962C8B-B14F-4D97-AF65-F5344CB8AC3E}">
        <p14:creationId xmlns:p14="http://schemas.microsoft.com/office/powerpoint/2010/main" val="275086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11</a:t>
            </a:fld>
            <a:endParaRPr lang="en-US"/>
          </a:p>
        </p:txBody>
      </p:sp>
    </p:spTree>
    <p:extLst>
      <p:ext uri="{BB962C8B-B14F-4D97-AF65-F5344CB8AC3E}">
        <p14:creationId xmlns:p14="http://schemas.microsoft.com/office/powerpoint/2010/main" val="205033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D0547-67AD-BA40-B459-A7CF6C538CD6}" type="slidenum">
              <a:rPr lang="en-US" smtClean="0"/>
              <a:pPr/>
              <a:t>12</a:t>
            </a:fld>
            <a:endParaRPr lang="en-US"/>
          </a:p>
        </p:txBody>
      </p:sp>
    </p:spTree>
    <p:extLst>
      <p:ext uri="{BB962C8B-B14F-4D97-AF65-F5344CB8AC3E}">
        <p14:creationId xmlns:p14="http://schemas.microsoft.com/office/powerpoint/2010/main" val="3126088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2323" y="925009"/>
            <a:ext cx="4113479" cy="1597605"/>
          </a:xfrm>
        </p:spPr>
        <p:txBody>
          <a:bodyPr anchor="t" anchorCtr="0"/>
          <a:lstStyle>
            <a:lvl1pPr>
              <a:lnSpc>
                <a:spcPts val="4000"/>
              </a:lnSpc>
              <a:defRPr sz="3500" cap="all" spc="-10">
                <a:solidFill>
                  <a:srgbClr val="000000"/>
                </a:solidFill>
              </a:defRPr>
            </a:lvl1pPr>
          </a:lstStyle>
          <a:p>
            <a:r>
              <a:rPr lang="en-US" dirty="0"/>
              <a:t>Presentation Title Goes Here</a:t>
            </a:r>
          </a:p>
        </p:txBody>
      </p:sp>
      <p:sp>
        <p:nvSpPr>
          <p:cNvPr id="3" name="Subtitle 2"/>
          <p:cNvSpPr>
            <a:spLocks noGrp="1"/>
          </p:cNvSpPr>
          <p:nvPr>
            <p:ph type="subTitle" idx="1" hasCustomPrompt="1"/>
          </p:nvPr>
        </p:nvSpPr>
        <p:spPr>
          <a:xfrm>
            <a:off x="1792324" y="2648213"/>
            <a:ext cx="4113478" cy="70899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Header Goes Here</a:t>
            </a:r>
          </a:p>
        </p:txBody>
      </p:sp>
      <p:sp>
        <p:nvSpPr>
          <p:cNvPr id="3" name="Text Placeholder 2"/>
          <p:cNvSpPr>
            <a:spLocks noGrp="1"/>
          </p:cNvSpPr>
          <p:nvPr>
            <p:ph type="body" idx="1" hasCustomPrompt="1"/>
          </p:nvPr>
        </p:nvSpPr>
        <p:spPr>
          <a:xfrm>
            <a:off x="850896" y="1307789"/>
            <a:ext cx="3469449" cy="323368"/>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850896" y="1744880"/>
            <a:ext cx="3469449" cy="2557563"/>
          </a:xfrm>
        </p:spPr>
        <p:txBody>
          <a:bodyPr/>
          <a:lstStyle>
            <a:lvl1pPr>
              <a:defRPr sz="1400" b="0"/>
            </a:lvl1pPr>
            <a:lvl2pPr>
              <a:defRPr sz="1400" b="0"/>
            </a:lvl2pPr>
            <a:lvl3pPr>
              <a:defRPr sz="1400" b="0"/>
            </a:lvl3pPr>
            <a:lvl4pPr>
              <a:defRPr sz="1400" b="0"/>
            </a:lvl4pPr>
            <a:lvl5pPr>
              <a:defRPr sz="1400" b="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10272" y="1307789"/>
            <a:ext cx="3472103" cy="323367"/>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6" name="Content Placeholder 5"/>
          <p:cNvSpPr>
            <a:spLocks noGrp="1"/>
          </p:cNvSpPr>
          <p:nvPr>
            <p:ph sz="quarter" idx="4"/>
          </p:nvPr>
        </p:nvSpPr>
        <p:spPr>
          <a:xfrm>
            <a:off x="4710272" y="1744880"/>
            <a:ext cx="3472103" cy="2557563"/>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B8A306D6-2E1D-3740-B85E-E7D5F13AAF73}" type="slidenum">
              <a:rPr lang="en-US" smtClean="0"/>
              <a:t>‹#›</a:t>
            </a:fld>
            <a:endParaRPr lang="en-US"/>
          </a:p>
        </p:txBody>
      </p:sp>
      <p:grpSp>
        <p:nvGrpSpPr>
          <p:cNvPr id="10" name="Group 9"/>
          <p:cNvGrpSpPr/>
          <p:nvPr userDrawn="1"/>
        </p:nvGrpSpPr>
        <p:grpSpPr>
          <a:xfrm>
            <a:off x="829285" y="0"/>
            <a:ext cx="8295759" cy="5162454"/>
            <a:chOff x="829285" y="0"/>
            <a:chExt cx="8295759" cy="5162454"/>
          </a:xfrm>
        </p:grpSpPr>
        <p:cxnSp>
          <p:nvCxnSpPr>
            <p:cNvPr id="11" name="Elbow Connector 10"/>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099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7" name="Group 6"/>
          <p:cNvGrpSpPr/>
          <p:nvPr userDrawn="1"/>
        </p:nvGrpSpPr>
        <p:grpSpPr>
          <a:xfrm>
            <a:off x="829285" y="0"/>
            <a:ext cx="8295759" cy="5162454"/>
            <a:chOff x="829285" y="0"/>
            <a:chExt cx="8295759" cy="5162454"/>
          </a:xfrm>
        </p:grpSpPr>
        <p:cxnSp>
          <p:nvCxnSpPr>
            <p:cNvPr id="8" name="Elbow Connector 7"/>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229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7" name="Group 6"/>
          <p:cNvGrpSpPr/>
          <p:nvPr userDrawn="1"/>
        </p:nvGrpSpPr>
        <p:grpSpPr>
          <a:xfrm>
            <a:off x="829285" y="0"/>
            <a:ext cx="8295759" cy="5162454"/>
            <a:chOff x="829285" y="0"/>
            <a:chExt cx="8295759" cy="5162454"/>
          </a:xfrm>
        </p:grpSpPr>
        <p:cxnSp>
          <p:nvCxnSpPr>
            <p:cNvPr id="8" name="Elbow Connector 7"/>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153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Graphic">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2707" y="1819552"/>
            <a:ext cx="2667993" cy="1686841"/>
          </a:xfrm>
        </p:spPr>
        <p:txBody>
          <a:bodyPr>
            <a:noAutofit/>
          </a:bodyPr>
          <a:lstStyle>
            <a:lvl1pPr marL="0" indent="0">
              <a:buNone/>
              <a:defRPr sz="140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Lorem ipsum dolor sit amet, consectetuer adipiscing elit, sed diam nonummy nibh euismod tincidunt ut laoreet dolore magna aliquam erat volutpat.</a:t>
            </a:r>
          </a:p>
        </p:txBody>
      </p:sp>
      <p:sp>
        <p:nvSpPr>
          <p:cNvPr id="4" name="Content Placeholder 3"/>
          <p:cNvSpPr>
            <a:spLocks noGrp="1"/>
          </p:cNvSpPr>
          <p:nvPr>
            <p:ph sz="half" idx="2"/>
          </p:nvPr>
        </p:nvSpPr>
        <p:spPr>
          <a:xfrm>
            <a:off x="3858744" y="559128"/>
            <a:ext cx="4747374" cy="3989707"/>
          </a:xfrm>
        </p:spPr>
        <p:txBody>
          <a:bodyPr>
            <a:noAutofit/>
          </a:bodyPr>
          <a:lstStyle>
            <a:lvl1pPr marL="0" indent="0">
              <a:buNone/>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1" name="Text Placeholder 10"/>
          <p:cNvSpPr>
            <a:spLocks noGrp="1"/>
          </p:cNvSpPr>
          <p:nvPr>
            <p:ph type="body" sz="quarter" idx="13" hasCustomPrompt="1"/>
          </p:nvPr>
        </p:nvSpPr>
        <p:spPr>
          <a:xfrm>
            <a:off x="392113" y="894121"/>
            <a:ext cx="2668587" cy="754832"/>
          </a:xfrm>
        </p:spPr>
        <p:txBody>
          <a:bodyPr/>
          <a:lstStyle>
            <a:lvl1pPr marL="0" indent="0">
              <a:lnSpc>
                <a:spcPct val="100000"/>
              </a:lnSpc>
              <a:buNone/>
              <a:defRPr sz="2300" b="1">
                <a:solidFill>
                  <a:schemeClr val="bg1"/>
                </a:solidFill>
              </a:defRPr>
            </a:lvl1pPr>
          </a:lstStyle>
          <a:p>
            <a:pPr lvl="0"/>
            <a:r>
              <a:rPr lang="en-US" dirty="0"/>
              <a:t>Subhead Goes Here</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34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Gree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505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4" name="Text Placeholder 13"/>
          <p:cNvSpPr>
            <a:spLocks noGrp="1"/>
          </p:cNvSpPr>
          <p:nvPr>
            <p:ph type="body" sz="quarter" idx="13" hasCustomPrompt="1"/>
          </p:nvPr>
        </p:nvSpPr>
        <p:spPr>
          <a:xfrm>
            <a:off x="852488" y="1431493"/>
            <a:ext cx="3611562" cy="378563"/>
          </a:xfrm>
        </p:spPr>
        <p:txBody>
          <a:bodyPr/>
          <a:lstStyle>
            <a:lvl1pPr marL="0" indent="0">
              <a:buNone/>
              <a:defRPr sz="2300" b="1">
                <a:solidFill>
                  <a:schemeClr val="tx1"/>
                </a:solidFill>
              </a:defRPr>
            </a:lvl1pPr>
          </a:lstStyle>
          <a:p>
            <a:pPr lvl="0"/>
            <a:r>
              <a:rPr lang="en-US" dirty="0"/>
              <a:t>Subhead Goes Here</a:t>
            </a:r>
          </a:p>
        </p:txBody>
      </p:sp>
      <p:sp>
        <p:nvSpPr>
          <p:cNvPr id="16" name="Text Placeholder 15"/>
          <p:cNvSpPr>
            <a:spLocks noGrp="1"/>
          </p:cNvSpPr>
          <p:nvPr>
            <p:ph type="body" sz="quarter" idx="14" hasCustomPrompt="1"/>
          </p:nvPr>
        </p:nvSpPr>
        <p:spPr>
          <a:xfrm>
            <a:off x="852488" y="1866612"/>
            <a:ext cx="3308350" cy="2360015"/>
          </a:xfrm>
        </p:spPr>
        <p:txBody>
          <a:bodyPr/>
          <a:lstStyle>
            <a:lvl1pPr marL="0" indent="0">
              <a:buNone/>
              <a:defRPr>
                <a:solidFill>
                  <a:srgbClr val="1E354C"/>
                </a:solidFill>
              </a:defRPr>
            </a:lvl1pPr>
          </a:lstStyle>
          <a:p>
            <a:pPr lvl="0"/>
            <a:r>
              <a:rPr lang="en-US" dirty="0"/>
              <a:t>Lorem ipsum dolor sit amet, consectetuer adipiscing elit, sed diam nonummy nibh euismod tincidunt ut laoreet dolore magna aliquam erat volutpat. Ut wisi enim ad minim veniam, quis nostruad exerci tation ullamcorper suscipit lobortis nisl ut aliquip ex ea commodo consequat.</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018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Navy Blu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505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4" name="Text Placeholder 13"/>
          <p:cNvSpPr>
            <a:spLocks noGrp="1"/>
          </p:cNvSpPr>
          <p:nvPr>
            <p:ph type="body" sz="quarter" idx="13" hasCustomPrompt="1"/>
          </p:nvPr>
        </p:nvSpPr>
        <p:spPr>
          <a:xfrm>
            <a:off x="852488" y="1431493"/>
            <a:ext cx="3611562" cy="378563"/>
          </a:xfrm>
        </p:spPr>
        <p:txBody>
          <a:bodyPr/>
          <a:lstStyle>
            <a:lvl1pPr marL="0" indent="0">
              <a:buNone/>
              <a:defRPr sz="2300" b="1">
                <a:solidFill>
                  <a:schemeClr val="bg1"/>
                </a:solidFill>
              </a:defRPr>
            </a:lvl1pPr>
          </a:lstStyle>
          <a:p>
            <a:pPr lvl="0"/>
            <a:r>
              <a:rPr lang="en-US" dirty="0"/>
              <a:t>Subhead Goes Here</a:t>
            </a:r>
          </a:p>
        </p:txBody>
      </p:sp>
      <p:sp>
        <p:nvSpPr>
          <p:cNvPr id="16" name="Text Placeholder 15"/>
          <p:cNvSpPr>
            <a:spLocks noGrp="1"/>
          </p:cNvSpPr>
          <p:nvPr>
            <p:ph type="body" sz="quarter" idx="14" hasCustomPrompt="1"/>
          </p:nvPr>
        </p:nvSpPr>
        <p:spPr>
          <a:xfrm>
            <a:off x="852488" y="1866612"/>
            <a:ext cx="3308350" cy="2360015"/>
          </a:xfrm>
        </p:spPr>
        <p:txBody>
          <a:bodyPr/>
          <a:lstStyle>
            <a:lvl1pPr marL="0" indent="0">
              <a:buNone/>
              <a:defRPr>
                <a:solidFill>
                  <a:srgbClr val="FFFFFF"/>
                </a:solidFill>
              </a:defRPr>
            </a:lvl1pPr>
          </a:lstStyle>
          <a:p>
            <a:pPr lvl="0"/>
            <a:r>
              <a:rPr lang="en-US" dirty="0"/>
              <a:t>Lorem ipsum dolor sit amet, consectetuer adipiscing elit, sed diam nonummy nibh euismod tincidunt ut laoreet dolore magna aliquam erat volutpat. Ut wisi enim ad minim veniam, quis nostruad exerci tation ullamcorper suscipit lobortis nisl ut aliquip ex ea commodo consequat.</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23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or Divider Slide Teal">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6697" y="710757"/>
            <a:ext cx="5710606" cy="1827609"/>
          </a:xfrm>
        </p:spPr>
        <p:txBody>
          <a:bodyPr/>
          <a:lstStyle>
            <a:lvl1pPr algn="ctr">
              <a:defRPr sz="3500" baseline="0">
                <a:solidFill>
                  <a:srgbClr val="FFFFFF"/>
                </a:solidFill>
              </a:defRPr>
            </a:lvl1pPr>
          </a:lstStyle>
          <a:p>
            <a:r>
              <a:rPr lang="en-US" dirty="0"/>
              <a:t>Callout text goes here</a:t>
            </a:r>
          </a:p>
        </p:txBody>
      </p:sp>
      <p:sp>
        <p:nvSpPr>
          <p:cNvPr id="3" name="Content Placeholder 2"/>
          <p:cNvSpPr>
            <a:spLocks noGrp="1"/>
          </p:cNvSpPr>
          <p:nvPr>
            <p:ph sz="half" idx="1" hasCustomPrompt="1"/>
          </p:nvPr>
        </p:nvSpPr>
        <p:spPr>
          <a:xfrm>
            <a:off x="1716697" y="2724297"/>
            <a:ext cx="5710606" cy="1824539"/>
          </a:xfrm>
        </p:spPr>
        <p:txBody>
          <a:bodyPr>
            <a:noAutofit/>
          </a:bodyPr>
          <a:lstStyle>
            <a:lvl1pPr marL="0" indent="0" algn="ctr">
              <a:buNone/>
              <a:defRPr sz="1400" b="1">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Lorem ipsum dolor sit amet, consectetuer adipiscing elit, sed diam nonummy nibh euismod tincidunt ut laoreet dolore magna aliquam erat volutpat.</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26440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or Divider Slide Gree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6697" y="710757"/>
            <a:ext cx="5710606" cy="1827609"/>
          </a:xfrm>
        </p:spPr>
        <p:txBody>
          <a:bodyPr/>
          <a:lstStyle>
            <a:lvl1pPr algn="ctr">
              <a:defRPr sz="3500" baseline="0">
                <a:solidFill>
                  <a:schemeClr val="tx1"/>
                </a:solidFill>
              </a:defRPr>
            </a:lvl1pPr>
          </a:lstStyle>
          <a:p>
            <a:r>
              <a:rPr lang="en-US" dirty="0"/>
              <a:t>Callout text goes here</a:t>
            </a:r>
          </a:p>
        </p:txBody>
      </p:sp>
      <p:sp>
        <p:nvSpPr>
          <p:cNvPr id="3" name="Content Placeholder 2"/>
          <p:cNvSpPr>
            <a:spLocks noGrp="1"/>
          </p:cNvSpPr>
          <p:nvPr>
            <p:ph sz="half" idx="1" hasCustomPrompt="1"/>
          </p:nvPr>
        </p:nvSpPr>
        <p:spPr>
          <a:xfrm>
            <a:off x="1716697" y="2724297"/>
            <a:ext cx="5710606" cy="1824539"/>
          </a:xfrm>
        </p:spPr>
        <p:txBody>
          <a:bodyPr>
            <a:noAutofit/>
          </a:bodyPr>
          <a:lstStyle>
            <a:lvl1pPr marL="0" indent="0" algn="ctr">
              <a:buNone/>
              <a:defRPr sz="1400" b="1">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46758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all to Action Closing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56750" y="1323043"/>
            <a:ext cx="5316254" cy="1597605"/>
          </a:xfrm>
        </p:spPr>
        <p:txBody>
          <a:bodyPr anchor="t" anchorCtr="0"/>
          <a:lstStyle>
            <a:lvl1pPr>
              <a:lnSpc>
                <a:spcPts val="4000"/>
              </a:lnSpc>
              <a:defRPr sz="3500" cap="all" spc="-10">
                <a:solidFill>
                  <a:schemeClr val="bg1"/>
                </a:solidFill>
              </a:defRPr>
            </a:lvl1pPr>
          </a:lstStyle>
          <a:p>
            <a:r>
              <a:rPr lang="en-US" dirty="0"/>
              <a:t>Discover ways to get involved</a:t>
            </a:r>
          </a:p>
        </p:txBody>
      </p:sp>
      <p:sp>
        <p:nvSpPr>
          <p:cNvPr id="3" name="Subtitle 2"/>
          <p:cNvSpPr>
            <a:spLocks noGrp="1"/>
          </p:cNvSpPr>
          <p:nvPr>
            <p:ph type="subTitle" idx="1" hasCustomPrompt="1"/>
          </p:nvPr>
        </p:nvSpPr>
        <p:spPr>
          <a:xfrm>
            <a:off x="2256751" y="3391267"/>
            <a:ext cx="4113478" cy="708995"/>
          </a:xfrm>
        </p:spPr>
        <p:txBody>
          <a:bodyPr/>
          <a:lstStyle>
            <a:lvl1pPr marL="0" indent="0" algn="l">
              <a:buNone/>
              <a:defRPr sz="18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membership@tiaonline.org</a:t>
            </a:r>
            <a:endParaRPr lang="en-US" dirty="0"/>
          </a:p>
        </p:txBody>
      </p:sp>
    </p:spTree>
    <p:extLst>
      <p:ext uri="{BB962C8B-B14F-4D97-AF65-F5344CB8AC3E}">
        <p14:creationId xmlns:p14="http://schemas.microsoft.com/office/powerpoint/2010/main" val="2030586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Call to Action Closing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56750" y="1323043"/>
            <a:ext cx="5316254" cy="1597605"/>
          </a:xfrm>
        </p:spPr>
        <p:txBody>
          <a:bodyPr anchor="t" anchorCtr="0"/>
          <a:lstStyle>
            <a:lvl1pPr>
              <a:lnSpc>
                <a:spcPts val="4000"/>
              </a:lnSpc>
              <a:defRPr sz="3500" cap="all" spc="-10">
                <a:solidFill>
                  <a:schemeClr val="bg1"/>
                </a:solidFill>
              </a:defRPr>
            </a:lvl1pPr>
          </a:lstStyle>
          <a:p>
            <a:r>
              <a:rPr lang="en-US" dirty="0"/>
              <a:t>Discover ways to get involved</a:t>
            </a:r>
          </a:p>
        </p:txBody>
      </p:sp>
      <p:sp>
        <p:nvSpPr>
          <p:cNvPr id="3" name="Subtitle 2"/>
          <p:cNvSpPr>
            <a:spLocks noGrp="1"/>
          </p:cNvSpPr>
          <p:nvPr>
            <p:ph type="subTitle" idx="1" hasCustomPrompt="1"/>
          </p:nvPr>
        </p:nvSpPr>
        <p:spPr>
          <a:xfrm>
            <a:off x="2256751" y="3391267"/>
            <a:ext cx="4113478" cy="708995"/>
          </a:xfrm>
        </p:spPr>
        <p:txBody>
          <a:bodyPr/>
          <a:lstStyle>
            <a:lvl1pPr marL="0" indent="0" algn="l">
              <a:buNone/>
              <a:defRPr sz="18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membership@tiaonline.org</a:t>
            </a:r>
            <a:endParaRPr lang="en-US" dirty="0"/>
          </a:p>
        </p:txBody>
      </p:sp>
    </p:spTree>
    <p:extLst>
      <p:ext uri="{BB962C8B-B14F-4D97-AF65-F5344CB8AC3E}">
        <p14:creationId xmlns:p14="http://schemas.microsoft.com/office/powerpoint/2010/main" val="79719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Teal">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2323" y="925009"/>
            <a:ext cx="4113479" cy="1597605"/>
          </a:xfrm>
        </p:spPr>
        <p:txBody>
          <a:bodyPr anchor="t" anchorCtr="0"/>
          <a:lstStyle>
            <a:lvl1pPr>
              <a:lnSpc>
                <a:spcPts val="4000"/>
              </a:lnSpc>
              <a:defRPr sz="3500" cap="all" spc="-10">
                <a:solidFill>
                  <a:srgbClr val="000000"/>
                </a:solidFill>
              </a:defRPr>
            </a:lvl1pPr>
          </a:lstStyle>
          <a:p>
            <a:r>
              <a:rPr lang="en-US" dirty="0"/>
              <a:t>Presentation Title Goes Here</a:t>
            </a:r>
          </a:p>
        </p:txBody>
      </p:sp>
      <p:sp>
        <p:nvSpPr>
          <p:cNvPr id="3" name="Subtitle 2"/>
          <p:cNvSpPr>
            <a:spLocks noGrp="1"/>
          </p:cNvSpPr>
          <p:nvPr>
            <p:ph type="subTitle" idx="1" hasCustomPrompt="1"/>
          </p:nvPr>
        </p:nvSpPr>
        <p:spPr>
          <a:xfrm>
            <a:off x="1792324" y="2648213"/>
            <a:ext cx="4113478" cy="70899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Tree>
    <p:extLst>
      <p:ext uri="{BB962C8B-B14F-4D97-AF65-F5344CB8AC3E}">
        <p14:creationId xmlns:p14="http://schemas.microsoft.com/office/powerpoint/2010/main" val="3270770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897" y="1384879"/>
            <a:ext cx="6172378" cy="2971606"/>
          </a:xfrm>
        </p:spPr>
        <p:txBody>
          <a:bodyPr>
            <a:noAutofit/>
          </a:bodyPr>
          <a:lstStyle>
            <a:lvl1pPr>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12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365760" y="365760"/>
            <a:ext cx="7016100" cy="4085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5400"/>
              <a:buNone/>
              <a:defRPr sz="5400">
                <a:solidFill>
                  <a:schemeClr val="lt1"/>
                </a:solidFill>
              </a:defRPr>
            </a:lvl1pPr>
            <a:lvl2pPr lvl="1" algn="l">
              <a:lnSpc>
                <a:spcPct val="100000"/>
              </a:lnSpc>
              <a:spcBef>
                <a:spcPts val="0"/>
              </a:spcBef>
              <a:spcAft>
                <a:spcPts val="0"/>
              </a:spcAft>
              <a:buClr>
                <a:schemeClr val="lt1"/>
              </a:buClr>
              <a:buSzPts val="5400"/>
              <a:buNone/>
              <a:defRPr sz="5400">
                <a:solidFill>
                  <a:schemeClr val="lt1"/>
                </a:solidFill>
              </a:defRPr>
            </a:lvl2pPr>
            <a:lvl3pPr lvl="2" algn="l">
              <a:lnSpc>
                <a:spcPct val="100000"/>
              </a:lnSpc>
              <a:spcBef>
                <a:spcPts val="0"/>
              </a:spcBef>
              <a:spcAft>
                <a:spcPts val="0"/>
              </a:spcAft>
              <a:buClr>
                <a:schemeClr val="lt1"/>
              </a:buClr>
              <a:buSzPts val="5400"/>
              <a:buNone/>
              <a:defRPr sz="5400">
                <a:solidFill>
                  <a:schemeClr val="lt1"/>
                </a:solidFill>
              </a:defRPr>
            </a:lvl3pPr>
            <a:lvl4pPr lvl="3" algn="l">
              <a:lnSpc>
                <a:spcPct val="100000"/>
              </a:lnSpc>
              <a:spcBef>
                <a:spcPts val="0"/>
              </a:spcBef>
              <a:spcAft>
                <a:spcPts val="0"/>
              </a:spcAft>
              <a:buClr>
                <a:schemeClr val="lt1"/>
              </a:buClr>
              <a:buSzPts val="5400"/>
              <a:buNone/>
              <a:defRPr sz="5400">
                <a:solidFill>
                  <a:schemeClr val="lt1"/>
                </a:solidFill>
              </a:defRPr>
            </a:lvl4pPr>
            <a:lvl5pPr lvl="4" algn="l">
              <a:lnSpc>
                <a:spcPct val="100000"/>
              </a:lnSpc>
              <a:spcBef>
                <a:spcPts val="0"/>
              </a:spcBef>
              <a:spcAft>
                <a:spcPts val="0"/>
              </a:spcAft>
              <a:buClr>
                <a:schemeClr val="lt1"/>
              </a:buClr>
              <a:buSzPts val="5400"/>
              <a:buNone/>
              <a:defRPr sz="5400">
                <a:solidFill>
                  <a:schemeClr val="lt1"/>
                </a:solidFill>
              </a:defRPr>
            </a:lvl5pPr>
            <a:lvl6pPr lvl="5" algn="l">
              <a:lnSpc>
                <a:spcPct val="100000"/>
              </a:lnSpc>
              <a:spcBef>
                <a:spcPts val="0"/>
              </a:spcBef>
              <a:spcAft>
                <a:spcPts val="0"/>
              </a:spcAft>
              <a:buClr>
                <a:schemeClr val="lt1"/>
              </a:buClr>
              <a:buSzPts val="5400"/>
              <a:buNone/>
              <a:defRPr sz="5400">
                <a:solidFill>
                  <a:schemeClr val="lt1"/>
                </a:solidFill>
              </a:defRPr>
            </a:lvl6pPr>
            <a:lvl7pPr lvl="6" algn="l">
              <a:lnSpc>
                <a:spcPct val="100000"/>
              </a:lnSpc>
              <a:spcBef>
                <a:spcPts val="0"/>
              </a:spcBef>
              <a:spcAft>
                <a:spcPts val="0"/>
              </a:spcAft>
              <a:buClr>
                <a:schemeClr val="lt1"/>
              </a:buClr>
              <a:buSzPts val="5400"/>
              <a:buNone/>
              <a:defRPr sz="5400">
                <a:solidFill>
                  <a:schemeClr val="lt1"/>
                </a:solidFill>
              </a:defRPr>
            </a:lvl7pPr>
            <a:lvl8pPr lvl="7" algn="l">
              <a:lnSpc>
                <a:spcPct val="100000"/>
              </a:lnSpc>
              <a:spcBef>
                <a:spcPts val="0"/>
              </a:spcBef>
              <a:spcAft>
                <a:spcPts val="0"/>
              </a:spcAft>
              <a:buClr>
                <a:schemeClr val="lt1"/>
              </a:buClr>
              <a:buSzPts val="5400"/>
              <a:buNone/>
              <a:defRPr sz="5400">
                <a:solidFill>
                  <a:schemeClr val="lt1"/>
                </a:solidFill>
              </a:defRPr>
            </a:lvl8pPr>
            <a:lvl9pPr lvl="8" algn="l">
              <a:lnSpc>
                <a:spcPct val="100000"/>
              </a:lnSpc>
              <a:spcBef>
                <a:spcPts val="0"/>
              </a:spcBef>
              <a:spcAft>
                <a:spcPts val="0"/>
              </a:spcAft>
              <a:buClr>
                <a:schemeClr val="lt1"/>
              </a:buClr>
              <a:buSzPts val="5400"/>
              <a:buNone/>
              <a:defRPr sz="5400">
                <a:solidFill>
                  <a:schemeClr val="lt1"/>
                </a:solidFill>
              </a:defRPr>
            </a:lvl9pPr>
          </a:lstStyle>
          <a:p>
            <a:endParaRPr/>
          </a:p>
        </p:txBody>
      </p:sp>
      <p:sp>
        <p:nvSpPr>
          <p:cNvPr id="11" name="Google Shape;1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97528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2_Blank">
    <p:spTree>
      <p:nvGrpSpPr>
        <p:cNvPr id="1" name="Shape 17"/>
        <p:cNvGrpSpPr/>
        <p:nvPr/>
      </p:nvGrpSpPr>
      <p:grpSpPr>
        <a:xfrm>
          <a:off x="0" y="0"/>
          <a:ext cx="0" cy="0"/>
          <a:chOff x="0" y="0"/>
          <a:chExt cx="0" cy="0"/>
        </a:xfrm>
      </p:grpSpPr>
      <p:sp>
        <p:nvSpPr>
          <p:cNvPr id="18" name="Google Shape;1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1103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
        <p:cNvGrpSpPr/>
        <p:nvPr/>
      </p:nvGrpSpPr>
      <p:grpSpPr>
        <a:xfrm>
          <a:off x="0" y="0"/>
          <a:ext cx="0" cy="0"/>
          <a:chOff x="0" y="0"/>
          <a:chExt cx="0" cy="0"/>
        </a:xfrm>
      </p:grpSpPr>
      <p:sp>
        <p:nvSpPr>
          <p:cNvPr id="13" name="Google Shape;13;p35"/>
          <p:cNvSpPr txBox="1">
            <a:spLocks noGrp="1"/>
          </p:cNvSpPr>
          <p:nvPr>
            <p:ph type="body" idx="1"/>
          </p:nvPr>
        </p:nvSpPr>
        <p:spPr>
          <a:xfrm>
            <a:off x="365760" y="1517904"/>
            <a:ext cx="3999900" cy="3099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 name="Google Shape;14;p35"/>
          <p:cNvSpPr txBox="1">
            <a:spLocks noGrp="1"/>
          </p:cNvSpPr>
          <p:nvPr>
            <p:ph type="body" idx="2"/>
          </p:nvPr>
        </p:nvSpPr>
        <p:spPr>
          <a:xfrm>
            <a:off x="4832400" y="1517904"/>
            <a:ext cx="3999900" cy="3099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 name="Google Shape;1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5"/>
          <p:cNvSpPr txBox="1">
            <a:spLocks noGrp="1"/>
          </p:cNvSpPr>
          <p:nvPr>
            <p:ph type="title"/>
          </p:nvPr>
        </p:nvSpPr>
        <p:spPr>
          <a:xfrm>
            <a:off x="365760" y="365760"/>
            <a:ext cx="8520600" cy="578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405416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3" name="Content Placeholder 2"/>
          <p:cNvSpPr>
            <a:spLocks noGrp="1"/>
          </p:cNvSpPr>
          <p:nvPr>
            <p:ph idx="1"/>
          </p:nvPr>
        </p:nvSpPr>
        <p:spPr>
          <a:xfrm>
            <a:off x="850897" y="1384879"/>
            <a:ext cx="6172378" cy="2971606"/>
          </a:xfrm>
        </p:spPr>
        <p:txBody>
          <a:bodyPr>
            <a:noAutofit/>
          </a:bodyPr>
          <a:lstStyle>
            <a:lvl1pPr>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241" y="409390"/>
            <a:ext cx="7334134" cy="780081"/>
          </a:xfrm>
        </p:spPr>
        <p:txBody>
          <a:bodyPr/>
          <a:lstStyle/>
          <a:p>
            <a:r>
              <a:rPr lang="en-US" dirty="0"/>
              <a:t>Header Goes Here</a:t>
            </a:r>
          </a:p>
        </p:txBody>
      </p:sp>
      <p:sp>
        <p:nvSpPr>
          <p:cNvPr id="3" name="Content Placeholder 2"/>
          <p:cNvSpPr>
            <a:spLocks noGrp="1"/>
          </p:cNvSpPr>
          <p:nvPr>
            <p:ph sz="half" idx="1"/>
          </p:nvPr>
        </p:nvSpPr>
        <p:spPr>
          <a:xfrm>
            <a:off x="848241" y="1384879"/>
            <a:ext cx="3472104"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027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cxnSp>
        <p:nvCxnSpPr>
          <p:cNvPr id="11" name="Elbow Connector 10"/>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Header Goes Here</a:t>
            </a:r>
          </a:p>
        </p:txBody>
      </p:sp>
      <p:sp>
        <p:nvSpPr>
          <p:cNvPr id="3" name="Text Placeholder 2"/>
          <p:cNvSpPr>
            <a:spLocks noGrp="1"/>
          </p:cNvSpPr>
          <p:nvPr>
            <p:ph type="body" idx="1" hasCustomPrompt="1"/>
          </p:nvPr>
        </p:nvSpPr>
        <p:spPr>
          <a:xfrm>
            <a:off x="850896" y="1307789"/>
            <a:ext cx="3469449" cy="323368"/>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850896" y="1744880"/>
            <a:ext cx="3469449" cy="2557563"/>
          </a:xfrm>
        </p:spPr>
        <p:txBody>
          <a:bodyPr/>
          <a:lstStyle>
            <a:lvl1pPr>
              <a:defRPr sz="1400" b="0"/>
            </a:lvl1pPr>
            <a:lvl2pPr>
              <a:defRPr sz="1400" b="0"/>
            </a:lvl2pPr>
            <a:lvl3pPr>
              <a:defRPr sz="1400" b="0"/>
            </a:lvl3pPr>
            <a:lvl4pPr>
              <a:defRPr sz="1400" b="0"/>
            </a:lvl4pPr>
            <a:lvl5pPr>
              <a:defRPr sz="1400" b="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10272" y="1307789"/>
            <a:ext cx="3472103" cy="323367"/>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6" name="Content Placeholder 5"/>
          <p:cNvSpPr>
            <a:spLocks noGrp="1"/>
          </p:cNvSpPr>
          <p:nvPr>
            <p:ph sz="quarter" idx="4"/>
          </p:nvPr>
        </p:nvSpPr>
        <p:spPr>
          <a:xfrm>
            <a:off x="4710272" y="1744880"/>
            <a:ext cx="3472103" cy="2557563"/>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B8A306D6-2E1D-3740-B85E-E7D5F13AAF73}" type="slidenum">
              <a:rPr lang="en-US" smtClean="0"/>
              <a:t>‹#›</a:t>
            </a:fld>
            <a:endParaRPr lang="en-US"/>
          </a:p>
        </p:txBody>
      </p:sp>
      <p:cxnSp>
        <p:nvCxnSpPr>
          <p:cNvPr id="10" name="Elbow Connector 9"/>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5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5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89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3" name="Content Placeholder 2"/>
          <p:cNvSpPr>
            <a:spLocks noGrp="1"/>
          </p:cNvSpPr>
          <p:nvPr>
            <p:ph idx="1"/>
          </p:nvPr>
        </p:nvSpPr>
        <p:spPr>
          <a:xfrm>
            <a:off x="850897" y="1384879"/>
            <a:ext cx="6172378" cy="2971606"/>
          </a:xfrm>
        </p:spPr>
        <p:txBody>
          <a:bodyPr>
            <a:noAutofit/>
          </a:bodyPr>
          <a:lstStyle>
            <a:lvl1pPr>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9" name="Group 8"/>
          <p:cNvGrpSpPr/>
          <p:nvPr userDrawn="1"/>
        </p:nvGrpSpPr>
        <p:grpSpPr>
          <a:xfrm>
            <a:off x="829285" y="0"/>
            <a:ext cx="8295759" cy="5162454"/>
            <a:chOff x="829285" y="0"/>
            <a:chExt cx="8295759" cy="5162454"/>
          </a:xfrm>
        </p:grpSpPr>
        <p:cxnSp>
          <p:nvCxnSpPr>
            <p:cNvPr id="7" name="Elbow Connector 6"/>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86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241" y="409390"/>
            <a:ext cx="7334134" cy="780081"/>
          </a:xfrm>
          <a:ln>
            <a:noFill/>
          </a:ln>
        </p:spPr>
        <p:txBody>
          <a:bodyPr/>
          <a:lstStyle/>
          <a:p>
            <a:r>
              <a:rPr lang="en-US" dirty="0"/>
              <a:t>Header Goes Here</a:t>
            </a:r>
          </a:p>
        </p:txBody>
      </p:sp>
      <p:sp>
        <p:nvSpPr>
          <p:cNvPr id="3" name="Content Placeholder 2"/>
          <p:cNvSpPr>
            <a:spLocks noGrp="1"/>
          </p:cNvSpPr>
          <p:nvPr>
            <p:ph sz="half" idx="1"/>
          </p:nvPr>
        </p:nvSpPr>
        <p:spPr>
          <a:xfrm>
            <a:off x="848241" y="1384879"/>
            <a:ext cx="3472104"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027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grpSp>
        <p:nvGrpSpPr>
          <p:cNvPr id="8" name="Group 7"/>
          <p:cNvGrpSpPr/>
          <p:nvPr userDrawn="1"/>
        </p:nvGrpSpPr>
        <p:grpSpPr>
          <a:xfrm>
            <a:off x="829285" y="0"/>
            <a:ext cx="8295759" cy="5162454"/>
            <a:chOff x="829285" y="0"/>
            <a:chExt cx="8295759" cy="5162454"/>
          </a:xfrm>
        </p:grpSpPr>
        <p:cxnSp>
          <p:nvCxnSpPr>
            <p:cNvPr id="9" name="Elbow Connector 8"/>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377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0896" y="457872"/>
            <a:ext cx="7663104" cy="729611"/>
          </a:xfrm>
          <a:prstGeom prst="rect">
            <a:avLst/>
          </a:prstGeom>
        </p:spPr>
        <p:txBody>
          <a:bodyPr vert="horz" lIns="0" tIns="0" rIns="0" bIns="0" rtlCol="0" anchor="b" anchorCtr="0">
            <a:noAutofit/>
          </a:bodyPr>
          <a:lstStyle/>
          <a:p>
            <a:r>
              <a:rPr lang="en-US" dirty="0"/>
              <a:t>Header Goes Here</a:t>
            </a:r>
          </a:p>
        </p:txBody>
      </p:sp>
      <p:sp>
        <p:nvSpPr>
          <p:cNvPr id="3" name="Text Placeholder 2"/>
          <p:cNvSpPr>
            <a:spLocks noGrp="1"/>
          </p:cNvSpPr>
          <p:nvPr>
            <p:ph type="body" idx="1"/>
          </p:nvPr>
        </p:nvSpPr>
        <p:spPr>
          <a:xfrm>
            <a:off x="850898" y="1384879"/>
            <a:ext cx="6172376" cy="297160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60678" y="4727203"/>
            <a:ext cx="422644" cy="273844"/>
          </a:xfrm>
          <a:prstGeom prst="rect">
            <a:avLst/>
          </a:prstGeom>
        </p:spPr>
        <p:txBody>
          <a:bodyPr vert="horz" lIns="0" tIns="0" rIns="0" bIns="0" rtlCol="0" anchor="ctr"/>
          <a:lstStyle>
            <a:lvl1pPr algn="ctr">
              <a:defRPr sz="7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301680" y="4733023"/>
            <a:ext cx="487884" cy="273844"/>
          </a:xfrm>
          <a:prstGeom prst="rect">
            <a:avLst/>
          </a:prstGeom>
        </p:spPr>
        <p:txBody>
          <a:bodyPr vert="horz" lIns="0" tIns="0" rIns="0" bIns="0" rtlCol="0" anchor="ctr"/>
          <a:lstStyle>
            <a:lvl1pPr algn="r">
              <a:defRPr sz="700" b="0" i="0" baseline="0">
                <a:solidFill>
                  <a:schemeClr val="tx1">
                    <a:tint val="75000"/>
                  </a:schemeClr>
                </a:solidFill>
                <a:latin typeface="Aria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4" r:id="rId2"/>
    <p:sldLayoutId id="2147493457" r:id="rId3"/>
    <p:sldLayoutId id="2147493459" r:id="rId4"/>
    <p:sldLayoutId id="2147493478" r:id="rId5"/>
    <p:sldLayoutId id="2147493465" r:id="rId6"/>
    <p:sldLayoutId id="2147493466" r:id="rId7"/>
    <p:sldLayoutId id="2147493467" r:id="rId8"/>
    <p:sldLayoutId id="2147493468" r:id="rId9"/>
    <p:sldLayoutId id="2147493479" r:id="rId10"/>
    <p:sldLayoutId id="2147493469" r:id="rId11"/>
    <p:sldLayoutId id="2147493470" r:id="rId12"/>
    <p:sldLayoutId id="2147493471" r:id="rId13"/>
    <p:sldLayoutId id="2147493472" r:id="rId14"/>
    <p:sldLayoutId id="2147493480" r:id="rId15"/>
    <p:sldLayoutId id="2147493474" r:id="rId16"/>
    <p:sldLayoutId id="2147493475" r:id="rId17"/>
    <p:sldLayoutId id="2147493476" r:id="rId18"/>
    <p:sldLayoutId id="2147493477" r:id="rId19"/>
    <p:sldLayoutId id="2147493481" r:id="rId20"/>
    <p:sldLayoutId id="2147493482" r:id="rId21"/>
    <p:sldLayoutId id="2147493483" r:id="rId22"/>
    <p:sldLayoutId id="2147493484" r:id="rId23"/>
  </p:sldLayoutIdLst>
  <p:hf hdr="0" ftr="0" dt="0"/>
  <p:txStyles>
    <p:titleStyle>
      <a:lvl1pPr algn="l" defTabSz="457200" rtl="0" eaLnBrk="1" latinLnBrk="0" hangingPunct="1">
        <a:spcBef>
          <a:spcPct val="0"/>
        </a:spcBef>
        <a:buNone/>
        <a:defRPr sz="2800" kern="1200" cap="all" baseline="0">
          <a:solidFill>
            <a:schemeClr val="tx1"/>
          </a:solidFill>
          <a:latin typeface="+mj-lt"/>
          <a:ea typeface="+mj-ea"/>
          <a:cs typeface="+mj-cs"/>
        </a:defRPr>
      </a:lvl1pPr>
    </p:titleStyle>
    <p:body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dhawkins@pauljford.com" TargetMode="External"/><Relationship Id="rId7" Type="http://schemas.openxmlformats.org/officeDocument/2006/relationships/hyperlink" Target="mailto:tjenkins@tiaonline.org" TargetMode="External"/><Relationship Id="rId2" Type="http://schemas.openxmlformats.org/officeDocument/2006/relationships/hyperlink" Target="mailto:bryan.lanier@americantower.com" TargetMode="External"/><Relationship Id="rId1" Type="http://schemas.openxmlformats.org/officeDocument/2006/relationships/slideLayout" Target="../slideLayouts/slideLayout3.xml"/><Relationship Id="rId6" Type="http://schemas.openxmlformats.org/officeDocument/2006/relationships/hyperlink" Target="mailto:cthibideau@tiaonline.org" TargetMode="External"/><Relationship Id="rId5" Type="http://schemas.openxmlformats.org/officeDocument/2006/relationships/hyperlink" Target="mailto:dbain@tiaonline.org" TargetMode="External"/><Relationship Id="rId4" Type="http://schemas.openxmlformats.org/officeDocument/2006/relationships/hyperlink" Target="mailto:chris.ply@ets-pllc.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osha.gov/communication-tower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osha.gov/Publications/OSHA3877.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tiaonline.org/standards/committees/roster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connect.tiaonline.org/communities/stdshome?CommunityKey=86396e33-18e0-428c-be9a-65cf8f3ca29e" TargetMode="External"/><Relationship Id="rId4" Type="http://schemas.openxmlformats.org/officeDocument/2006/relationships/hyperlink" Target="mailto:TIA-TR14@ConnectedCommunity.or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mailto:tr14@tiacomm.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onnect.tiaonline.org/communities/community-home/librarydocuments?LibraryKey=0E93CD2C-E15E-4923-A091-0F1FCD6DFA7C" TargetMode="External"/><Relationship Id="rId4" Type="http://schemas.openxmlformats.org/officeDocument/2006/relationships/hyperlink" Target="mailto:TIA-TR421@ConnectedCommunit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792323" y="782375"/>
            <a:ext cx="4745393" cy="1740240"/>
          </a:xfrm>
        </p:spPr>
        <p:txBody>
          <a:bodyPr/>
          <a:lstStyle/>
          <a:p>
            <a:r>
              <a:rPr lang="en-US" sz="2000" dirty="0"/>
              <a:t>TR-14 Structural Standards for Communication and Small wind turbine support structures</a:t>
            </a:r>
            <a:endParaRPr lang="en-US" dirty="0"/>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4" y="2571750"/>
            <a:ext cx="4113478" cy="785458"/>
          </a:xfrm>
        </p:spPr>
        <p:txBody>
          <a:bodyPr/>
          <a:lstStyle/>
          <a:p>
            <a:r>
              <a:rPr lang="en-US" dirty="0"/>
              <a:t>Quorum Meeting – September 23, 2020</a:t>
            </a:r>
          </a:p>
          <a:p>
            <a:r>
              <a:rPr lang="en-US" dirty="0"/>
              <a:t>Virtual</a:t>
            </a:r>
          </a:p>
        </p:txBody>
      </p:sp>
    </p:spTree>
    <p:extLst>
      <p:ext uri="{BB962C8B-B14F-4D97-AF65-F5344CB8AC3E}">
        <p14:creationId xmlns:p14="http://schemas.microsoft.com/office/powerpoint/2010/main" val="1353895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399" y="1123950"/>
            <a:ext cx="5657839" cy="3670236"/>
          </a:xfrm>
          <a:prstGeom prst="rect">
            <a:avLst/>
          </a:prstGeom>
          <a:noFill/>
        </p:spPr>
        <p:txBody>
          <a:bodyPr wrap="square" lIns="68580" tIns="34290" rIns="68580" bIns="34290" rtlCol="0">
            <a:spAutoFit/>
          </a:bodyPr>
          <a:lstStyle/>
          <a:p>
            <a:pPr marL="342900" indent="-342900">
              <a:buFont typeface="+mj-lt"/>
              <a:buAutoNum type="arabicParenR" startAt="6"/>
            </a:pPr>
            <a:r>
              <a:rPr lang="en-US" b="1" dirty="0"/>
              <a:t>Chair’s Report and General Items</a:t>
            </a:r>
          </a:p>
          <a:p>
            <a:pPr marL="800100" lvl="1" indent="-342900">
              <a:buFont typeface="+mj-lt"/>
              <a:buAutoNum type="alphaLcParenR" startAt="5"/>
            </a:pPr>
            <a:r>
              <a:rPr lang="en-US" dirty="0"/>
              <a:t>Recognition of David Brinker</a:t>
            </a:r>
          </a:p>
          <a:p>
            <a:pPr marL="1257300" lvl="2" indent="-342900">
              <a:buFont typeface="+mj-lt"/>
              <a:buAutoNum type="alphaLcParenR"/>
            </a:pPr>
            <a:r>
              <a:rPr lang="en-US" dirty="0"/>
              <a:t>Attended all meetings since 1984</a:t>
            </a:r>
          </a:p>
          <a:p>
            <a:pPr marL="1257300" lvl="2" indent="-342900">
              <a:buFont typeface="+mj-lt"/>
              <a:buAutoNum type="alphaLcParenR"/>
            </a:pPr>
            <a:r>
              <a:rPr lang="en-US" dirty="0"/>
              <a:t>Significant influencer behind:</a:t>
            </a:r>
          </a:p>
          <a:p>
            <a:pPr marL="1714500" lvl="3" indent="-342900">
              <a:buFont typeface="+mj-lt"/>
              <a:buAutoNum type="alphaLcParenR"/>
            </a:pPr>
            <a:r>
              <a:rPr lang="en-US" dirty="0"/>
              <a:t>Acceptance by building codes</a:t>
            </a:r>
          </a:p>
          <a:p>
            <a:pPr marL="1714500" lvl="3" indent="-342900">
              <a:buFont typeface="+mj-lt"/>
              <a:buAutoNum type="alphaLcParenR"/>
            </a:pPr>
            <a:r>
              <a:rPr lang="en-US" dirty="0"/>
              <a:t>Ice</a:t>
            </a:r>
          </a:p>
          <a:p>
            <a:pPr marL="1714500" lvl="3" indent="-342900">
              <a:buFont typeface="+mj-lt"/>
              <a:buAutoNum type="alphaLcParenR"/>
            </a:pPr>
            <a:r>
              <a:rPr lang="en-US" dirty="0"/>
              <a:t>ASD to LRFD</a:t>
            </a:r>
          </a:p>
          <a:p>
            <a:pPr marL="1714500" lvl="3" indent="-342900">
              <a:buFont typeface="+mj-lt"/>
              <a:buAutoNum type="alphaLcParenR"/>
            </a:pPr>
            <a:r>
              <a:rPr lang="en-US" dirty="0"/>
              <a:t>Fastest mile to 3 second gust</a:t>
            </a:r>
          </a:p>
          <a:p>
            <a:pPr marL="1714500" lvl="3" indent="-342900">
              <a:buFont typeface="+mj-lt"/>
              <a:buAutoNum type="alphaLcParenR"/>
            </a:pPr>
            <a:r>
              <a:rPr lang="en-US" dirty="0"/>
              <a:t>Annex S, Rev.-H</a:t>
            </a:r>
          </a:p>
          <a:p>
            <a:pPr marL="1714500" lvl="3" indent="-342900">
              <a:buFont typeface="+mj-lt"/>
              <a:buAutoNum type="alphaLcParenR"/>
            </a:pPr>
            <a:r>
              <a:rPr lang="en-US" dirty="0"/>
              <a:t>Foundations, Rev. H</a:t>
            </a:r>
          </a:p>
          <a:p>
            <a:pPr marL="1714500" lvl="3" indent="-342900">
              <a:buFont typeface="+mj-lt"/>
              <a:buAutoNum type="alphaLcParenR"/>
            </a:pPr>
            <a:r>
              <a:rPr lang="en-US" dirty="0"/>
              <a:t>Angle strengths, Rev. H</a:t>
            </a:r>
          </a:p>
          <a:p>
            <a:pPr marL="1714500" lvl="3" indent="-342900">
              <a:buFont typeface="+mj-lt"/>
              <a:buAutoNum type="alphaLcParenR"/>
            </a:pPr>
            <a:r>
              <a:rPr lang="en-US" dirty="0"/>
              <a:t>Unofficial chief editor!</a:t>
            </a:r>
          </a:p>
          <a:p>
            <a:pPr marL="1257300" lvl="2" indent="-342900">
              <a:buFont typeface="+mj-lt"/>
              <a:buAutoNum type="alphaLcParenR"/>
            </a:pPr>
            <a:r>
              <a:rPr lang="en-US" dirty="0"/>
              <a:t>Example for always wanting to be better</a:t>
            </a:r>
          </a:p>
        </p:txBody>
      </p:sp>
      <p:sp>
        <p:nvSpPr>
          <p:cNvPr id="2" name="Slide Number Placeholder 1"/>
          <p:cNvSpPr>
            <a:spLocks noGrp="1"/>
          </p:cNvSpPr>
          <p:nvPr>
            <p:ph type="sldNum" sz="quarter" idx="10"/>
          </p:nvPr>
        </p:nvSpPr>
        <p:spPr/>
        <p:txBody>
          <a:bodyPr/>
          <a:lstStyle/>
          <a:p>
            <a:fld id="{3B55EB98-DC3A-40F9-8DC1-9600C61F00EF}" type="slidenum">
              <a:rPr lang="en-US" smtClean="0"/>
              <a:pPr/>
              <a:t>10</a:t>
            </a:fld>
            <a:endParaRPr lang="en-US"/>
          </a:p>
        </p:txBody>
      </p:sp>
      <p:pic>
        <p:nvPicPr>
          <p:cNvPr id="5" name="Picture 4">
            <a:extLst>
              <a:ext uri="{FF2B5EF4-FFF2-40B4-BE49-F238E27FC236}">
                <a16:creationId xmlns:a16="http://schemas.microsoft.com/office/drawing/2014/main" id="{5E4D1552-8263-4CA7-95C0-F7E209A6A93E}"/>
              </a:ext>
            </a:extLst>
          </p:cNvPr>
          <p:cNvPicPr>
            <a:picLocks noChangeAspect="1"/>
          </p:cNvPicPr>
          <p:nvPr/>
        </p:nvPicPr>
        <p:blipFill>
          <a:blip r:embed="rId3"/>
          <a:stretch>
            <a:fillRect/>
          </a:stretch>
        </p:blipFill>
        <p:spPr>
          <a:xfrm>
            <a:off x="6191239" y="1063229"/>
            <a:ext cx="2733108" cy="3663974"/>
          </a:xfrm>
          <a:prstGeom prst="rect">
            <a:avLst/>
          </a:prstGeom>
        </p:spPr>
      </p:pic>
    </p:spTree>
    <p:extLst>
      <p:ext uri="{BB962C8B-B14F-4D97-AF65-F5344CB8AC3E}">
        <p14:creationId xmlns:p14="http://schemas.microsoft.com/office/powerpoint/2010/main" val="1669365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3116238"/>
          </a:xfrm>
          <a:prstGeom prst="rect">
            <a:avLst/>
          </a:prstGeom>
          <a:noFill/>
        </p:spPr>
        <p:txBody>
          <a:bodyPr wrap="square" lIns="68580" tIns="34290" rIns="68580" bIns="34290" rtlCol="0">
            <a:spAutoFit/>
          </a:bodyPr>
          <a:lstStyle/>
          <a:p>
            <a:pPr marL="342900" indent="-342900">
              <a:buFont typeface="+mj-lt"/>
              <a:buAutoNum type="arabicParenR" startAt="7"/>
            </a:pPr>
            <a:r>
              <a:rPr lang="en-US" b="1" dirty="0"/>
              <a:t>TIA Report and General Items</a:t>
            </a:r>
          </a:p>
          <a:p>
            <a:pPr marL="800100" lvl="1" indent="-342900">
              <a:buFont typeface="+mj-lt"/>
              <a:buAutoNum type="alphaLcParenR"/>
            </a:pPr>
            <a:r>
              <a:rPr lang="en-US" dirty="0"/>
              <a:t>IBC Update</a:t>
            </a:r>
          </a:p>
          <a:p>
            <a:pPr marL="1257300" lvl="2" indent="-342900">
              <a:buFont typeface="+mj-lt"/>
              <a:buAutoNum type="alphaLcParenR"/>
            </a:pPr>
            <a:r>
              <a:rPr lang="en-US" dirty="0"/>
              <a:t>Submitting to update reference to ANSI/TIA-222-H, Addendum 1</a:t>
            </a:r>
          </a:p>
          <a:p>
            <a:pPr marL="1257300" lvl="2" indent="-342900">
              <a:buFont typeface="+mj-lt"/>
              <a:buAutoNum type="alphaLcParenR"/>
            </a:pPr>
            <a:r>
              <a:rPr lang="en-US" dirty="0"/>
              <a:t>Currently lists ANSI/TIA-222-H</a:t>
            </a:r>
          </a:p>
          <a:p>
            <a:pPr marL="1257300" lvl="2" indent="-342900">
              <a:buFont typeface="+mj-lt"/>
              <a:buAutoNum type="alphaLcParenR"/>
            </a:pPr>
            <a:r>
              <a:rPr lang="en-US" dirty="0"/>
              <a:t>Working to update any outdated exceptions as well</a:t>
            </a:r>
          </a:p>
          <a:p>
            <a:pPr marL="1257300" lvl="2" indent="-342900">
              <a:buFont typeface="+mj-lt"/>
              <a:buAutoNum type="alphaLcParenR"/>
            </a:pPr>
            <a:r>
              <a:rPr lang="en-US" dirty="0"/>
              <a:t>Due date to submit updated references is Dec. 1, preceding year</a:t>
            </a:r>
          </a:p>
          <a:p>
            <a:pPr marL="1714500" lvl="3" indent="-342900">
              <a:buFont typeface="+mj-lt"/>
              <a:buAutoNum type="alphaLcParenR"/>
            </a:pPr>
            <a:r>
              <a:rPr lang="en-US" dirty="0"/>
              <a:t>i.e. For 2024 IBC, submittal must be Dec. 1, 2023</a:t>
            </a:r>
          </a:p>
          <a:p>
            <a:pPr marL="800100" lvl="1" indent="-342900">
              <a:buFont typeface="+mj-lt"/>
              <a:buAutoNum type="alphaLcParenR"/>
            </a:pPr>
            <a:endParaRPr lang="en-US" dirty="0"/>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11</a:t>
            </a:fld>
            <a:endParaRPr lang="en-US"/>
          </a:p>
        </p:txBody>
      </p:sp>
    </p:spTree>
    <p:extLst>
      <p:ext uri="{BB962C8B-B14F-4D97-AF65-F5344CB8AC3E}">
        <p14:creationId xmlns:p14="http://schemas.microsoft.com/office/powerpoint/2010/main" val="3696055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1454244"/>
          </a:xfrm>
          <a:prstGeom prst="rect">
            <a:avLst/>
          </a:prstGeom>
          <a:noFill/>
        </p:spPr>
        <p:txBody>
          <a:bodyPr wrap="square" lIns="68580" tIns="34290" rIns="68580" bIns="34290" rtlCol="0">
            <a:spAutoFit/>
          </a:bodyPr>
          <a:lstStyle/>
          <a:p>
            <a:pPr marL="342900" indent="-342900">
              <a:buFont typeface="+mj-lt"/>
              <a:buAutoNum type="arabicParenR" startAt="7"/>
            </a:pPr>
            <a:r>
              <a:rPr lang="en-US" b="1" dirty="0"/>
              <a:t>TIA Report and General Items</a:t>
            </a:r>
          </a:p>
          <a:p>
            <a:pPr marL="800100" lvl="1" indent="-342900">
              <a:buFont typeface="+mj-lt"/>
              <a:buAutoNum type="alphaLcParenR" startAt="2"/>
            </a:pPr>
            <a:r>
              <a:rPr lang="en-US" dirty="0"/>
              <a:t>TIA-322 Update</a:t>
            </a:r>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12</a:t>
            </a:fld>
            <a:endParaRPr lang="en-US"/>
          </a:p>
        </p:txBody>
      </p:sp>
    </p:spTree>
    <p:extLst>
      <p:ext uri="{BB962C8B-B14F-4D97-AF65-F5344CB8AC3E}">
        <p14:creationId xmlns:p14="http://schemas.microsoft.com/office/powerpoint/2010/main" val="131633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792323" y="925009"/>
            <a:ext cx="4585386" cy="1597605"/>
          </a:xfrm>
        </p:spPr>
        <p:txBody>
          <a:bodyPr/>
          <a:lstStyle/>
          <a:p>
            <a:r>
              <a:rPr lang="en-US" dirty="0"/>
              <a:t>TIA-322 Update</a:t>
            </a:r>
            <a:br>
              <a:rPr lang="en-US" dirty="0"/>
            </a:br>
            <a:r>
              <a:rPr lang="en-US" sz="1600" cap="none" dirty="0"/>
              <a:t>James Ruedlinger (jruedlinger@eriinc.com)</a:t>
            </a:r>
            <a:endParaRPr lang="en-US" dirty="0"/>
          </a:p>
        </p:txBody>
      </p:sp>
    </p:spTree>
    <p:extLst>
      <p:ext uri="{BB962C8B-B14F-4D97-AF65-F5344CB8AC3E}">
        <p14:creationId xmlns:p14="http://schemas.microsoft.com/office/powerpoint/2010/main" val="246837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b="1" dirty="0"/>
              <a:t>TIA-322-A UPDATE</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14</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p:txBody>
          <a:bodyPr/>
          <a:lstStyle/>
          <a:p>
            <a:pPr marL="0" indent="0">
              <a:buNone/>
            </a:pPr>
            <a:r>
              <a:rPr lang="en-US" dirty="0"/>
              <a:t>PREVIOUS CHANGE PROPOSALS:</a:t>
            </a:r>
          </a:p>
          <a:p>
            <a:pPr>
              <a:lnSpc>
                <a:spcPts val="1800"/>
              </a:lnSpc>
              <a:spcBef>
                <a:spcPts val="600"/>
              </a:spcBef>
            </a:pPr>
            <a:r>
              <a:rPr lang="en-US" dirty="0"/>
              <a:t>Clarification on rigging attachment requirements</a:t>
            </a:r>
          </a:p>
          <a:p>
            <a:pPr>
              <a:lnSpc>
                <a:spcPts val="1800"/>
              </a:lnSpc>
              <a:spcBef>
                <a:spcPts val="600"/>
              </a:spcBef>
            </a:pPr>
            <a:r>
              <a:rPr lang="en-US" dirty="0"/>
              <a:t>Hoist and tag anchorage requirements (previously included in A10.48)</a:t>
            </a:r>
          </a:p>
          <a:p>
            <a:pPr>
              <a:lnSpc>
                <a:spcPts val="1800"/>
              </a:lnSpc>
              <a:spcBef>
                <a:spcPts val="600"/>
              </a:spcBef>
            </a:pPr>
            <a:r>
              <a:rPr lang="en-US" dirty="0"/>
              <a:t>Add trolley FBD</a:t>
            </a:r>
          </a:p>
          <a:p>
            <a:pPr>
              <a:lnSpc>
                <a:spcPts val="1800"/>
              </a:lnSpc>
              <a:spcBef>
                <a:spcPts val="600"/>
              </a:spcBef>
            </a:pPr>
            <a:r>
              <a:rPr lang="en-US" dirty="0"/>
              <a:t>Additional load chart requirements for tilted gin pole applications</a:t>
            </a:r>
          </a:p>
          <a:p>
            <a:pPr>
              <a:lnSpc>
                <a:spcPts val="1800"/>
              </a:lnSpc>
              <a:spcBef>
                <a:spcPts val="600"/>
              </a:spcBef>
            </a:pPr>
            <a:r>
              <a:rPr lang="en-US" dirty="0"/>
              <a:t>Personnel loading considerations</a:t>
            </a:r>
          </a:p>
          <a:p>
            <a:pPr>
              <a:lnSpc>
                <a:spcPts val="1800"/>
              </a:lnSpc>
              <a:spcBef>
                <a:spcPts val="600"/>
              </a:spcBef>
            </a:pPr>
            <a:r>
              <a:rPr lang="en-US" dirty="0"/>
              <a:t>Critical operations</a:t>
            </a:r>
          </a:p>
          <a:p>
            <a:pPr>
              <a:lnSpc>
                <a:spcPts val="1800"/>
              </a:lnSpc>
              <a:spcBef>
                <a:spcPts val="600"/>
              </a:spcBef>
            </a:pPr>
            <a:r>
              <a:rPr lang="en-US" dirty="0"/>
              <a:t>Construction analysis report requirements</a:t>
            </a:r>
          </a:p>
          <a:p>
            <a:pPr>
              <a:lnSpc>
                <a:spcPts val="1800"/>
              </a:lnSpc>
              <a:spcBef>
                <a:spcPts val="600"/>
              </a:spcBef>
            </a:pPr>
            <a:r>
              <a:rPr lang="en-US" dirty="0"/>
              <a:t>Gin pole jump track assembly requirements</a:t>
            </a:r>
          </a:p>
          <a:p>
            <a:pPr>
              <a:spcBef>
                <a:spcPts val="600"/>
              </a:spcBef>
            </a:pPr>
            <a:r>
              <a:rPr lang="en-US" dirty="0"/>
              <a:t>Expanded K-Factor tables (10-90% cantilevers)</a:t>
            </a:r>
          </a:p>
        </p:txBody>
      </p:sp>
    </p:spTree>
    <p:extLst>
      <p:ext uri="{BB962C8B-B14F-4D97-AF65-F5344CB8AC3E}">
        <p14:creationId xmlns:p14="http://schemas.microsoft.com/office/powerpoint/2010/main" val="386298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b="1" dirty="0"/>
              <a:t>TIA-322-A UPDATE</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15</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p:txBody>
          <a:bodyPr/>
          <a:lstStyle/>
          <a:p>
            <a:pPr marL="0" indent="0">
              <a:buNone/>
            </a:pPr>
            <a:r>
              <a:rPr lang="en-US" dirty="0"/>
              <a:t>CURRENT CHANGE PROPOSALS:</a:t>
            </a:r>
          </a:p>
          <a:p>
            <a:r>
              <a:rPr lang="en-US" dirty="0"/>
              <a:t>Redefine in-line cable splices as non-slip connections</a:t>
            </a:r>
          </a:p>
          <a:p>
            <a:r>
              <a:rPr lang="en-US" dirty="0"/>
              <a:t>Overhaul ball design requirements</a:t>
            </a:r>
          </a:p>
          <a:p>
            <a:r>
              <a:rPr lang="en-US" dirty="0"/>
              <a:t>Personnel platform design requirements</a:t>
            </a:r>
          </a:p>
          <a:p>
            <a:r>
              <a:rPr lang="en-US" dirty="0"/>
              <a:t>Capstan hoist design requirements</a:t>
            </a:r>
          </a:p>
          <a:p>
            <a:r>
              <a:rPr lang="en-US" dirty="0"/>
              <a:t>Base mounted hoist design requirements</a:t>
            </a:r>
          </a:p>
          <a:p>
            <a:endParaRPr lang="en-US" dirty="0"/>
          </a:p>
        </p:txBody>
      </p:sp>
      <p:pic>
        <p:nvPicPr>
          <p:cNvPr id="6" name="Picture 5">
            <a:extLst>
              <a:ext uri="{FF2B5EF4-FFF2-40B4-BE49-F238E27FC236}">
                <a16:creationId xmlns:a16="http://schemas.microsoft.com/office/drawing/2014/main" id="{142561A4-3128-43EF-A33C-D3E2FF163730}"/>
              </a:ext>
            </a:extLst>
          </p:cNvPr>
          <p:cNvPicPr>
            <a:picLocks noChangeAspect="1"/>
          </p:cNvPicPr>
          <p:nvPr/>
        </p:nvPicPr>
        <p:blipFill>
          <a:blip r:embed="rId3"/>
          <a:stretch>
            <a:fillRect/>
          </a:stretch>
        </p:blipFill>
        <p:spPr>
          <a:xfrm rot="1871709">
            <a:off x="6311491" y="779689"/>
            <a:ext cx="2813538" cy="457200"/>
          </a:xfrm>
          <a:prstGeom prst="rect">
            <a:avLst/>
          </a:prstGeom>
        </p:spPr>
      </p:pic>
      <p:pic>
        <p:nvPicPr>
          <p:cNvPr id="8" name="Picture 7" descr="A picture containing outdoor, cloudy, pole, hanging&#10;&#10;Description automatically generated">
            <a:extLst>
              <a:ext uri="{FF2B5EF4-FFF2-40B4-BE49-F238E27FC236}">
                <a16:creationId xmlns:a16="http://schemas.microsoft.com/office/drawing/2014/main" id="{A174B78F-59DB-44AA-911F-AC51DA1D39DB}"/>
              </a:ext>
            </a:extLst>
          </p:cNvPr>
          <p:cNvPicPr>
            <a:picLocks noChangeAspect="1"/>
          </p:cNvPicPr>
          <p:nvPr/>
        </p:nvPicPr>
        <p:blipFill>
          <a:blip r:embed="rId4"/>
          <a:stretch>
            <a:fillRect/>
          </a:stretch>
        </p:blipFill>
        <p:spPr>
          <a:xfrm>
            <a:off x="6868217" y="1932478"/>
            <a:ext cx="1391051" cy="1828800"/>
          </a:xfrm>
          <a:prstGeom prst="rect">
            <a:avLst/>
          </a:prstGeom>
          <a:scene3d>
            <a:camera prst="orthographicFront"/>
            <a:lightRig rig="threePt" dir="t"/>
          </a:scene3d>
          <a:sp3d>
            <a:bevelT/>
          </a:sp3d>
        </p:spPr>
      </p:pic>
      <p:pic>
        <p:nvPicPr>
          <p:cNvPr id="10" name="Picture 9">
            <a:extLst>
              <a:ext uri="{FF2B5EF4-FFF2-40B4-BE49-F238E27FC236}">
                <a16:creationId xmlns:a16="http://schemas.microsoft.com/office/drawing/2014/main" id="{B108E95F-CD57-4823-9A4D-C61406FB4480}"/>
              </a:ext>
            </a:extLst>
          </p:cNvPr>
          <p:cNvPicPr>
            <a:picLocks noChangeAspect="1"/>
          </p:cNvPicPr>
          <p:nvPr/>
        </p:nvPicPr>
        <p:blipFill>
          <a:blip r:embed="rId5"/>
          <a:stretch>
            <a:fillRect/>
          </a:stretch>
        </p:blipFill>
        <p:spPr>
          <a:xfrm>
            <a:off x="5332782" y="858482"/>
            <a:ext cx="1167250" cy="1828800"/>
          </a:xfrm>
          <a:prstGeom prst="rect">
            <a:avLst/>
          </a:prstGeom>
          <a:scene3d>
            <a:camera prst="orthographicFront"/>
            <a:lightRig rig="threePt" dir="t"/>
          </a:scene3d>
          <a:sp3d>
            <a:bevelT/>
          </a:sp3d>
        </p:spPr>
      </p:pic>
      <p:pic>
        <p:nvPicPr>
          <p:cNvPr id="12" name="Picture 11" descr="A picture containing outdoor, grass, sitting, old&#10;&#10;Description automatically generated">
            <a:extLst>
              <a:ext uri="{FF2B5EF4-FFF2-40B4-BE49-F238E27FC236}">
                <a16:creationId xmlns:a16="http://schemas.microsoft.com/office/drawing/2014/main" id="{1733AA90-1517-4035-8BDC-6584C8769A76}"/>
              </a:ext>
            </a:extLst>
          </p:cNvPr>
          <p:cNvPicPr>
            <a:picLocks noChangeAspect="1"/>
          </p:cNvPicPr>
          <p:nvPr/>
        </p:nvPicPr>
        <p:blipFill rotWithShape="1">
          <a:blip r:embed="rId6"/>
          <a:srcRect l="17506" t="8902" r="4967"/>
          <a:stretch/>
        </p:blipFill>
        <p:spPr>
          <a:xfrm>
            <a:off x="5332782" y="3041145"/>
            <a:ext cx="1167250" cy="1828800"/>
          </a:xfrm>
          <a:prstGeom prst="rect">
            <a:avLst/>
          </a:prstGeom>
          <a:scene3d>
            <a:camera prst="orthographicFront"/>
            <a:lightRig rig="threePt" dir="t"/>
          </a:scene3d>
          <a:sp3d>
            <a:bevelT/>
          </a:sp3d>
        </p:spPr>
      </p:pic>
      <p:pic>
        <p:nvPicPr>
          <p:cNvPr id="14" name="Picture 13" descr="A picture containing outdoor, grass, sitting, old&#10;&#10;Description automatically generated">
            <a:extLst>
              <a:ext uri="{FF2B5EF4-FFF2-40B4-BE49-F238E27FC236}">
                <a16:creationId xmlns:a16="http://schemas.microsoft.com/office/drawing/2014/main" id="{503FEF71-01CA-47E4-AE26-67AEC5BF7A2D}"/>
              </a:ext>
            </a:extLst>
          </p:cNvPr>
          <p:cNvPicPr>
            <a:picLocks noChangeAspect="1"/>
          </p:cNvPicPr>
          <p:nvPr/>
        </p:nvPicPr>
        <p:blipFill>
          <a:blip r:embed="rId7"/>
          <a:stretch>
            <a:fillRect/>
          </a:stretch>
        </p:blipFill>
        <p:spPr>
          <a:xfrm>
            <a:off x="3135797" y="3498345"/>
            <a:ext cx="1828800" cy="13716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4929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1454244"/>
          </a:xfrm>
          <a:prstGeom prst="rect">
            <a:avLst/>
          </a:prstGeom>
          <a:noFill/>
        </p:spPr>
        <p:txBody>
          <a:bodyPr wrap="square" lIns="68580" tIns="34290" rIns="68580" bIns="34290" rtlCol="0">
            <a:spAutoFit/>
          </a:bodyPr>
          <a:lstStyle/>
          <a:p>
            <a:pPr marL="342900" indent="-342900">
              <a:buFont typeface="+mj-lt"/>
              <a:buAutoNum type="arabicParenR" startAt="7"/>
            </a:pPr>
            <a:r>
              <a:rPr lang="en-US" b="1" dirty="0"/>
              <a:t>TIA Report and General Items</a:t>
            </a:r>
          </a:p>
          <a:p>
            <a:pPr marL="800100" lvl="1" indent="-342900">
              <a:buFont typeface="+mj-lt"/>
              <a:buAutoNum type="alphaLcParenR" startAt="3"/>
            </a:pPr>
            <a:r>
              <a:rPr lang="en-US" dirty="0"/>
              <a:t>TIF Introduction</a:t>
            </a:r>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16</a:t>
            </a:fld>
            <a:endParaRPr lang="en-US"/>
          </a:p>
        </p:txBody>
      </p:sp>
    </p:spTree>
    <p:extLst>
      <p:ext uri="{BB962C8B-B14F-4D97-AF65-F5344CB8AC3E}">
        <p14:creationId xmlns:p14="http://schemas.microsoft.com/office/powerpoint/2010/main" val="4282916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047740" y="1016449"/>
            <a:ext cx="5535940" cy="1269551"/>
          </a:xfrm>
        </p:spPr>
        <p:txBody>
          <a:bodyPr/>
          <a:lstStyle/>
          <a:p>
            <a:r>
              <a:rPr lang="en-US" dirty="0"/>
              <a:t>Telecommunications Industry Foundation</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525615" y="2541815"/>
            <a:ext cx="4113478" cy="708995"/>
          </a:xfrm>
        </p:spPr>
        <p:txBody>
          <a:bodyPr/>
          <a:lstStyle/>
          <a:p>
            <a:r>
              <a:rPr lang="en-US" sz="1800" dirty="0"/>
              <a:t>Scott Vance, PE - Chairman</a:t>
            </a:r>
          </a:p>
          <a:p>
            <a:r>
              <a:rPr lang="en-US" sz="1100" dirty="0"/>
              <a:t>September 23, 2020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627" y="4215621"/>
            <a:ext cx="1479727" cy="669887"/>
          </a:xfrm>
          <a:prstGeom prst="rect">
            <a:avLst/>
          </a:prstGeom>
        </p:spPr>
      </p:pic>
    </p:spTree>
    <p:extLst>
      <p:ext uri="{BB962C8B-B14F-4D97-AF65-F5344CB8AC3E}">
        <p14:creationId xmlns:p14="http://schemas.microsoft.com/office/powerpoint/2010/main" val="318149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a:xfrm>
            <a:off x="850896" y="457872"/>
            <a:ext cx="7663104" cy="496285"/>
          </a:xfrm>
        </p:spPr>
        <p:txBody>
          <a:bodyPr/>
          <a:lstStyle/>
          <a:p>
            <a:r>
              <a:rPr lang="en-US" dirty="0"/>
              <a:t>PROVIDING </a:t>
            </a:r>
            <a:r>
              <a:rPr lang="en-US"/>
              <a:t>A PATHWAY</a:t>
            </a:r>
            <a:endParaRPr lang="en-US" dirty="0"/>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18</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6227" y="4644480"/>
            <a:ext cx="800483" cy="362387"/>
          </a:xfrm>
        </p:spPr>
      </p:pic>
      <p:sp>
        <p:nvSpPr>
          <p:cNvPr id="8" name="TextBox 7"/>
          <p:cNvSpPr txBox="1"/>
          <p:nvPr/>
        </p:nvSpPr>
        <p:spPr>
          <a:xfrm>
            <a:off x="789564" y="1361292"/>
            <a:ext cx="631890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Created to honor former Chairman Rob Pullen, TIFs intention was to educate and support the industry.</a:t>
            </a:r>
          </a:p>
          <a:p>
            <a:endParaRPr lang="en-US" dirty="0"/>
          </a:p>
          <a:p>
            <a:pPr marL="285750" indent="-285750">
              <a:buFont typeface="Arial" panose="020B0604020202020204" pitchFamily="34" charset="0"/>
              <a:buChar char="•"/>
            </a:pPr>
            <a:r>
              <a:rPr lang="en-US" dirty="0"/>
              <a:t>Provides a structured means for rapid advancement and distribution of knowledge prior to moving to a standard.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9" name="Picture 8"/>
          <p:cNvPicPr>
            <a:picLocks noChangeAspect="1"/>
          </p:cNvPicPr>
          <p:nvPr/>
        </p:nvPicPr>
        <p:blipFill>
          <a:blip r:embed="rId4"/>
          <a:stretch>
            <a:fillRect/>
          </a:stretch>
        </p:blipFill>
        <p:spPr>
          <a:xfrm>
            <a:off x="7461965" y="1109417"/>
            <a:ext cx="1206564" cy="1066878"/>
          </a:xfrm>
          <a:prstGeom prst="rect">
            <a:avLst/>
          </a:prstGeom>
        </p:spPr>
      </p:pic>
    </p:spTree>
    <p:extLst>
      <p:ext uri="{BB962C8B-B14F-4D97-AF65-F5344CB8AC3E}">
        <p14:creationId xmlns:p14="http://schemas.microsoft.com/office/powerpoint/2010/main" val="3895306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910-E3B8-415C-AF6B-0405F4DE760A}"/>
              </a:ext>
            </a:extLst>
          </p:cNvPr>
          <p:cNvSpPr>
            <a:spLocks noGrp="1"/>
          </p:cNvSpPr>
          <p:nvPr>
            <p:ph type="title"/>
          </p:nvPr>
        </p:nvSpPr>
        <p:spPr/>
        <p:txBody>
          <a:bodyPr/>
          <a:lstStyle/>
          <a:p>
            <a:r>
              <a:rPr lang="en-US" dirty="0"/>
              <a:t>AN industry COMING TOGETHER</a:t>
            </a:r>
          </a:p>
        </p:txBody>
      </p:sp>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19</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227" y="4644480"/>
            <a:ext cx="800483" cy="362387"/>
          </a:xfrm>
        </p:spPr>
      </p:pic>
      <p:sp>
        <p:nvSpPr>
          <p:cNvPr id="3" name="TextBox 2"/>
          <p:cNvSpPr txBox="1"/>
          <p:nvPr/>
        </p:nvSpPr>
        <p:spPr>
          <a:xfrm>
            <a:off x="789564" y="1510748"/>
            <a:ext cx="760701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 passionate and diverse board working alongside industry professionals to better anticipate and consider the concerns and perspectives of all constituencies.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Multidisciplinary approach to solving objectives with representation from all facets of the industry.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6413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dirty="0"/>
              <a:t>Meeting agenda</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2</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850897" y="1384879"/>
            <a:ext cx="7900558" cy="2971606"/>
          </a:xfrm>
        </p:spPr>
        <p:txBody>
          <a:bodyPr/>
          <a:lstStyle/>
          <a:p>
            <a:pPr marL="0" indent="0" defTabSz="914400">
              <a:lnSpc>
                <a:spcPts val="1600"/>
              </a:lnSpc>
              <a:buNone/>
            </a:pPr>
            <a:r>
              <a:rPr lang="en-US" sz="1800" dirty="0">
                <a:solidFill>
                  <a:schemeClr val="tx1"/>
                </a:solidFill>
                <a:latin typeface="+mn-lt"/>
                <a:cs typeface="+mn-cs"/>
              </a:rPr>
              <a:t>Date:		September 23, 2020</a:t>
            </a:r>
          </a:p>
          <a:p>
            <a:pPr marL="0" indent="0" defTabSz="914400">
              <a:lnSpc>
                <a:spcPts val="1600"/>
              </a:lnSpc>
              <a:buNone/>
            </a:pPr>
            <a:r>
              <a:rPr lang="en-US" sz="1800" dirty="0">
                <a:solidFill>
                  <a:schemeClr val="tx1"/>
                </a:solidFill>
                <a:latin typeface="+mn-lt"/>
                <a:cs typeface="+mn-cs"/>
              </a:rPr>
              <a:t>Time: 		1 – 4 PM, EDT</a:t>
            </a:r>
          </a:p>
          <a:p>
            <a:pPr marL="0" indent="0" defTabSz="914400">
              <a:lnSpc>
                <a:spcPts val="1600"/>
              </a:lnSpc>
              <a:buNone/>
            </a:pPr>
            <a:r>
              <a:rPr lang="en-US" sz="1800" dirty="0">
                <a:solidFill>
                  <a:schemeClr val="tx1"/>
                </a:solidFill>
                <a:latin typeface="+mn-lt"/>
                <a:cs typeface="+mn-cs"/>
              </a:rPr>
              <a:t>Location:	Virtual</a:t>
            </a:r>
          </a:p>
          <a:p>
            <a:pPr marL="0" indent="0" defTabSz="914400">
              <a:lnSpc>
                <a:spcPts val="1600"/>
              </a:lnSpc>
              <a:buNone/>
            </a:pPr>
            <a:r>
              <a:rPr lang="en-US" sz="1800" dirty="0">
                <a:solidFill>
                  <a:schemeClr val="tx1"/>
                </a:solidFill>
                <a:latin typeface="+mn-lt"/>
                <a:cs typeface="+mn-cs"/>
              </a:rPr>
              <a:t>Meeting Room:  	Virtual</a:t>
            </a:r>
          </a:p>
          <a:p>
            <a:pPr marL="0" indent="0" defTabSz="914400">
              <a:lnSpc>
                <a:spcPts val="1600"/>
              </a:lnSpc>
              <a:buNone/>
            </a:pPr>
            <a:r>
              <a:rPr lang="en-US" sz="1800" dirty="0">
                <a:solidFill>
                  <a:schemeClr val="tx1"/>
                </a:solidFill>
                <a:latin typeface="+mn-lt"/>
                <a:cs typeface="+mn-cs"/>
              </a:rPr>
              <a:t>Chair:		Bryan Lanier, PE, SE (</a:t>
            </a:r>
            <a:r>
              <a:rPr lang="en-US" sz="1800" dirty="0">
                <a:solidFill>
                  <a:schemeClr val="tx1"/>
                </a:solidFill>
                <a:latin typeface="+mn-lt"/>
                <a:cs typeface="+mn-cs"/>
                <a:hlinkClick r:id="rId2"/>
              </a:rPr>
              <a:t>bryan.lanier@americantower.com</a:t>
            </a:r>
            <a:r>
              <a:rPr lang="en-US" sz="1800" dirty="0">
                <a:solidFill>
                  <a:schemeClr val="tx1"/>
                </a:solidFill>
                <a:latin typeface="+mn-lt"/>
                <a:cs typeface="+mn-cs"/>
              </a:rPr>
              <a:t>)</a:t>
            </a:r>
          </a:p>
          <a:p>
            <a:pPr marL="0" indent="0" defTabSz="914400">
              <a:lnSpc>
                <a:spcPts val="1600"/>
              </a:lnSpc>
              <a:buNone/>
            </a:pPr>
            <a:r>
              <a:rPr lang="en-US" sz="1800" dirty="0">
                <a:solidFill>
                  <a:schemeClr val="tx1"/>
                </a:solidFill>
                <a:latin typeface="+mn-lt"/>
                <a:cs typeface="+mn-cs"/>
              </a:rPr>
              <a:t>Vice Chair:	David Hawkins, PE (</a:t>
            </a:r>
            <a:r>
              <a:rPr lang="en-US" sz="1800" dirty="0">
                <a:solidFill>
                  <a:schemeClr val="tx1"/>
                </a:solidFill>
                <a:latin typeface="+mn-lt"/>
                <a:cs typeface="+mn-cs"/>
                <a:hlinkClick r:id="rId3"/>
              </a:rPr>
              <a:t>dhawkins@pauljford.com</a:t>
            </a:r>
            <a:r>
              <a:rPr lang="en-US" sz="1800" dirty="0">
                <a:solidFill>
                  <a:schemeClr val="tx1"/>
                </a:solidFill>
                <a:latin typeface="+mn-lt"/>
                <a:cs typeface="+mn-cs"/>
              </a:rPr>
              <a:t>)</a:t>
            </a:r>
          </a:p>
          <a:p>
            <a:pPr marL="0" indent="0" defTabSz="914400">
              <a:lnSpc>
                <a:spcPts val="1600"/>
              </a:lnSpc>
              <a:buNone/>
            </a:pPr>
            <a:r>
              <a:rPr lang="en-US" sz="1800" dirty="0">
                <a:solidFill>
                  <a:schemeClr val="tx1"/>
                </a:solidFill>
                <a:latin typeface="+mn-lt"/>
                <a:cs typeface="+mn-cs"/>
              </a:rPr>
              <a:t>Secretary:	Chris Ply, PE, SE (</a:t>
            </a:r>
            <a:r>
              <a:rPr lang="en-US" sz="1800" dirty="0">
                <a:solidFill>
                  <a:schemeClr val="tx1"/>
                </a:solidFill>
                <a:latin typeface="+mn-lt"/>
                <a:cs typeface="+mn-cs"/>
                <a:hlinkClick r:id="rId4"/>
              </a:rPr>
              <a:t>chris.ply@ets-pllc.com</a:t>
            </a:r>
            <a:r>
              <a:rPr lang="en-US" sz="1800" dirty="0">
                <a:solidFill>
                  <a:schemeClr val="tx1"/>
                </a:solidFill>
                <a:latin typeface="+mn-lt"/>
                <a:cs typeface="+mn-cs"/>
              </a:rPr>
              <a:t>)</a:t>
            </a:r>
          </a:p>
          <a:p>
            <a:pPr marL="0" indent="0" defTabSz="914400">
              <a:lnSpc>
                <a:spcPts val="1600"/>
              </a:lnSpc>
              <a:buNone/>
            </a:pPr>
            <a:r>
              <a:rPr lang="en-US" sz="1800" dirty="0">
                <a:solidFill>
                  <a:schemeClr val="tx1"/>
                </a:solidFill>
                <a:latin typeface="+mn-lt"/>
                <a:cs typeface="+mn-cs"/>
              </a:rPr>
              <a:t>TIA Staff:	David Bain (</a:t>
            </a:r>
            <a:r>
              <a:rPr lang="en-US" sz="1800" dirty="0">
                <a:solidFill>
                  <a:schemeClr val="tx1"/>
                </a:solidFill>
                <a:latin typeface="+mn-lt"/>
                <a:cs typeface="+mn-cs"/>
                <a:hlinkClick r:id="rId5"/>
              </a:rPr>
              <a:t>dbain@tiaonline.org</a:t>
            </a:r>
            <a:r>
              <a:rPr lang="en-US" sz="1800" dirty="0">
                <a:solidFill>
                  <a:schemeClr val="tx1"/>
                </a:solidFill>
                <a:latin typeface="+mn-lt"/>
                <a:cs typeface="+mn-cs"/>
              </a:rPr>
              <a:t>)</a:t>
            </a:r>
          </a:p>
          <a:p>
            <a:pPr marL="0" indent="0" defTabSz="914400">
              <a:lnSpc>
                <a:spcPts val="1600"/>
              </a:lnSpc>
              <a:buNone/>
            </a:pPr>
            <a:r>
              <a:rPr lang="en-US" sz="1800" dirty="0">
                <a:solidFill>
                  <a:schemeClr val="tx1"/>
                </a:solidFill>
                <a:latin typeface="+mn-lt"/>
                <a:cs typeface="+mn-cs"/>
              </a:rPr>
              <a:t>		Cheryl Thibideau (</a:t>
            </a:r>
            <a:r>
              <a:rPr lang="en-US" sz="1800" dirty="0">
                <a:solidFill>
                  <a:schemeClr val="tx1"/>
                </a:solidFill>
                <a:latin typeface="+mn-lt"/>
                <a:cs typeface="+mn-cs"/>
                <a:hlinkClick r:id="rId6"/>
              </a:rPr>
              <a:t>cthibideau@tiaonline.org</a:t>
            </a:r>
            <a:r>
              <a:rPr lang="en-US" sz="1800" dirty="0">
                <a:solidFill>
                  <a:schemeClr val="tx1"/>
                </a:solidFill>
                <a:latin typeface="+mn-lt"/>
                <a:cs typeface="+mn-cs"/>
              </a:rPr>
              <a:t>)</a:t>
            </a:r>
          </a:p>
          <a:p>
            <a:pPr marL="0" indent="0" defTabSz="914400">
              <a:lnSpc>
                <a:spcPts val="1600"/>
              </a:lnSpc>
              <a:buNone/>
            </a:pPr>
            <a:r>
              <a:rPr lang="en-US" sz="1800" dirty="0">
                <a:solidFill>
                  <a:schemeClr val="tx1"/>
                </a:solidFill>
                <a:latin typeface="+mn-lt"/>
                <a:cs typeface="+mn-cs"/>
              </a:rPr>
              <a:t>		Teesha Jenkins (</a:t>
            </a:r>
            <a:r>
              <a:rPr lang="en-US" sz="1800" dirty="0">
                <a:solidFill>
                  <a:schemeClr val="tx1"/>
                </a:solidFill>
                <a:latin typeface="+mn-lt"/>
                <a:cs typeface="+mn-cs"/>
                <a:hlinkClick r:id="rId7"/>
              </a:rPr>
              <a:t>tjenkins@tiaonline.org</a:t>
            </a:r>
            <a:r>
              <a:rPr lang="en-US" sz="1800" dirty="0">
                <a:solidFill>
                  <a:schemeClr val="tx1"/>
                </a:solidFill>
                <a:latin typeface="+mn-lt"/>
                <a:cs typeface="+mn-cs"/>
              </a:rPr>
              <a:t>)</a:t>
            </a:r>
          </a:p>
          <a:p>
            <a:pPr marL="0" indent="0">
              <a:buNone/>
            </a:pPr>
            <a:endParaRPr lang="en-US" dirty="0"/>
          </a:p>
        </p:txBody>
      </p:sp>
    </p:spTree>
    <p:extLst>
      <p:ext uri="{BB962C8B-B14F-4D97-AF65-F5344CB8AC3E}">
        <p14:creationId xmlns:p14="http://schemas.microsoft.com/office/powerpoint/2010/main" val="162848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910-E3B8-415C-AF6B-0405F4DE760A}"/>
              </a:ext>
            </a:extLst>
          </p:cNvPr>
          <p:cNvSpPr>
            <a:spLocks noGrp="1"/>
          </p:cNvSpPr>
          <p:nvPr>
            <p:ph type="title"/>
          </p:nvPr>
        </p:nvSpPr>
        <p:spPr/>
        <p:txBody>
          <a:bodyPr/>
          <a:lstStyle/>
          <a:p>
            <a:r>
              <a:rPr lang="en-US" dirty="0"/>
              <a:t>BENEFITS (WHAT TIF DOES FOR YOU)</a:t>
            </a:r>
          </a:p>
        </p:txBody>
      </p:sp>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20</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227" y="4644480"/>
            <a:ext cx="800483" cy="362387"/>
          </a:xfrm>
        </p:spPr>
      </p:pic>
      <p:sp>
        <p:nvSpPr>
          <p:cNvPr id="6" name="TextBox 5"/>
          <p:cNvSpPr txBox="1"/>
          <p:nvPr/>
        </p:nvSpPr>
        <p:spPr>
          <a:xfrm>
            <a:off x="789564" y="1733384"/>
            <a:ext cx="729691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Facilitate the development of industry best practices.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 a structured method to formalize and communicate ideas to the industry.</a:t>
            </a:r>
          </a:p>
          <a:p>
            <a:endParaRPr lang="en-US" dirty="0"/>
          </a:p>
          <a:p>
            <a:pPr marL="285750" indent="-285750">
              <a:buFont typeface="Arial" panose="020B0604020202020204" pitchFamily="34" charset="0"/>
              <a:buChar char="•"/>
            </a:pPr>
            <a:r>
              <a:rPr lang="en-US" dirty="0"/>
              <a:t>Empower individuals to raise concerns and participate in the solution.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Collaboration between TIF and the responsible TR group for consistency.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48068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910-E3B8-415C-AF6B-0405F4DE760A}"/>
              </a:ext>
            </a:extLst>
          </p:cNvPr>
          <p:cNvSpPr>
            <a:spLocks noGrp="1"/>
          </p:cNvSpPr>
          <p:nvPr>
            <p:ph type="title"/>
          </p:nvPr>
        </p:nvSpPr>
        <p:spPr/>
        <p:txBody>
          <a:bodyPr/>
          <a:lstStyle/>
          <a:p>
            <a:r>
              <a:rPr lang="en-US" dirty="0" err="1"/>
              <a:t>Tif</a:t>
            </a:r>
            <a:r>
              <a:rPr lang="en-US" dirty="0"/>
              <a:t> outlook / future plans</a:t>
            </a:r>
          </a:p>
        </p:txBody>
      </p:sp>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21</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227" y="4644480"/>
            <a:ext cx="800483" cy="362387"/>
          </a:xfrm>
        </p:spPr>
      </p:pic>
      <p:sp>
        <p:nvSpPr>
          <p:cNvPr id="6" name="TextBox 5"/>
          <p:cNvSpPr txBox="1"/>
          <p:nvPr/>
        </p:nvSpPr>
        <p:spPr>
          <a:xfrm>
            <a:off x="789564" y="1622066"/>
            <a:ext cx="7416182" cy="2308324"/>
          </a:xfrm>
          <a:prstGeom prst="rect">
            <a:avLst/>
          </a:prstGeom>
          <a:noFill/>
        </p:spPr>
        <p:txBody>
          <a:bodyPr wrap="square" rtlCol="0">
            <a:spAutoFit/>
          </a:bodyPr>
          <a:lstStyle/>
          <a:p>
            <a:r>
              <a:rPr lang="en-US" dirty="0"/>
              <a:t>Upcoming Docs</a:t>
            </a:r>
          </a:p>
          <a:p>
            <a:r>
              <a:rPr lang="en-US" dirty="0"/>
              <a:t>Mention PANs</a:t>
            </a:r>
          </a:p>
          <a:p>
            <a:r>
              <a:rPr lang="en-US" dirty="0"/>
              <a:t>Upcoming Videos / Other Education</a:t>
            </a:r>
          </a:p>
          <a:p>
            <a:r>
              <a:rPr lang="en-US" dirty="0"/>
              <a:t>Grant Opportunities</a:t>
            </a:r>
          </a:p>
          <a:p>
            <a:r>
              <a:rPr lang="en-US" dirty="0"/>
              <a:t>Request help expanding into other TR groups</a:t>
            </a:r>
          </a:p>
          <a:p>
            <a:endParaRPr lang="en-US" dirty="0"/>
          </a:p>
          <a:p>
            <a:endParaRPr lang="en-US" dirty="0"/>
          </a:p>
          <a:p>
            <a:endParaRPr lang="en-US" dirty="0"/>
          </a:p>
        </p:txBody>
      </p:sp>
    </p:spTree>
    <p:extLst>
      <p:ext uri="{BB962C8B-B14F-4D97-AF65-F5344CB8AC3E}">
        <p14:creationId xmlns:p14="http://schemas.microsoft.com/office/powerpoint/2010/main" val="54646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2562240"/>
          </a:xfrm>
          <a:prstGeom prst="rect">
            <a:avLst/>
          </a:prstGeom>
          <a:noFill/>
        </p:spPr>
        <p:txBody>
          <a:bodyPr wrap="square" lIns="68580" tIns="34290" rIns="68580" bIns="34290" rtlCol="0">
            <a:spAutoFit/>
          </a:bodyPr>
          <a:lstStyle/>
          <a:p>
            <a:pPr marL="342900" indent="-342900">
              <a:buFont typeface="+mj-lt"/>
              <a:buAutoNum type="arabicParenR" startAt="7"/>
            </a:pPr>
            <a:r>
              <a:rPr lang="en-US" b="1" dirty="0"/>
              <a:t>TIA Report and General Items</a:t>
            </a:r>
          </a:p>
          <a:p>
            <a:pPr marL="800100" lvl="1" indent="-342900">
              <a:buFont typeface="+mj-lt"/>
              <a:buAutoNum type="alphaLcParenR" startAt="4"/>
            </a:pPr>
            <a:r>
              <a:rPr lang="en-US" dirty="0"/>
              <a:t>TIA-5053</a:t>
            </a:r>
          </a:p>
          <a:p>
            <a:pPr marL="1257300" lvl="2" indent="-342900">
              <a:buFont typeface="+mj-lt"/>
              <a:buAutoNum type="alphaLcParenR"/>
            </a:pPr>
            <a:r>
              <a:rPr lang="en-US" dirty="0"/>
              <a:t>Same end goal as original edition</a:t>
            </a:r>
          </a:p>
          <a:p>
            <a:pPr marL="1257300" lvl="2" indent="-342900">
              <a:buFont typeface="+mj-lt"/>
              <a:buAutoNum type="alphaLcParenR"/>
            </a:pPr>
            <a:r>
              <a:rPr lang="en-US" dirty="0"/>
              <a:t>Simplified </a:t>
            </a:r>
          </a:p>
          <a:p>
            <a:pPr marL="1257300" lvl="2" indent="-342900">
              <a:buFont typeface="+mj-lt"/>
              <a:buAutoNum type="alphaLcParenR"/>
            </a:pPr>
            <a:r>
              <a:rPr lang="en-US" dirty="0"/>
              <a:t>Developed for new mounts, not existing</a:t>
            </a:r>
          </a:p>
          <a:p>
            <a:pPr marL="1257300" lvl="2" indent="-342900">
              <a:buFont typeface="+mj-lt"/>
              <a:buAutoNum type="alphaLcParenR"/>
            </a:pPr>
            <a:r>
              <a:rPr lang="en-US" dirty="0"/>
              <a:t>Opening project shortly</a:t>
            </a:r>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22</a:t>
            </a:fld>
            <a:endParaRPr lang="en-US"/>
          </a:p>
        </p:txBody>
      </p:sp>
    </p:spTree>
    <p:extLst>
      <p:ext uri="{BB962C8B-B14F-4D97-AF65-F5344CB8AC3E}">
        <p14:creationId xmlns:p14="http://schemas.microsoft.com/office/powerpoint/2010/main" val="306403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3393237"/>
          </a:xfrm>
          <a:prstGeom prst="rect">
            <a:avLst/>
          </a:prstGeom>
          <a:noFill/>
        </p:spPr>
        <p:txBody>
          <a:bodyPr wrap="square" lIns="68580" tIns="34290" rIns="68580" bIns="34290" rtlCol="0">
            <a:spAutoFit/>
          </a:bodyPr>
          <a:lstStyle/>
          <a:p>
            <a:pPr marL="342900" indent="-342900">
              <a:buFont typeface="+mj-lt"/>
              <a:buAutoNum type="arabicParenR" startAt="8"/>
            </a:pPr>
            <a:r>
              <a:rPr lang="en-US" b="1" dirty="0"/>
              <a:t>Government Liaison</a:t>
            </a:r>
          </a:p>
          <a:p>
            <a:pPr marL="800100" lvl="1" indent="-342900">
              <a:buFont typeface="+mj-lt"/>
              <a:buAutoNum type="alphaLcParenR"/>
            </a:pPr>
            <a:r>
              <a:rPr lang="en-US" dirty="0"/>
              <a:t>Department of Labor and OSHA considering a developing guidance for telecommunication construction standards (proposing a Notice of Proposed Rulemaking – NPRM)</a:t>
            </a:r>
          </a:p>
          <a:p>
            <a:pPr marL="800100" lvl="1" indent="-342900">
              <a:buFont typeface="+mj-lt"/>
              <a:buAutoNum type="alphaLcParenR"/>
            </a:pPr>
            <a:r>
              <a:rPr lang="en-US" dirty="0"/>
              <a:t>Likely need significant support from our industry </a:t>
            </a:r>
          </a:p>
          <a:p>
            <a:pPr marL="800100" lvl="1" indent="-342900">
              <a:buFont typeface="+mj-lt"/>
              <a:buAutoNum type="alphaLcParenR"/>
            </a:pPr>
            <a:r>
              <a:rPr lang="en-US" dirty="0"/>
              <a:t>222-H, 322 and 5053 are well regarded by DOL and OSHA reps</a:t>
            </a:r>
          </a:p>
          <a:p>
            <a:pPr marL="800100" lvl="1" indent="-342900">
              <a:buFont typeface="+mj-lt"/>
              <a:buAutoNum type="alphaLcParenR"/>
            </a:pPr>
            <a:r>
              <a:rPr lang="en-US" dirty="0"/>
              <a:t>Established website:  </a:t>
            </a:r>
            <a:r>
              <a:rPr lang="en-US" dirty="0">
                <a:hlinkClick r:id="rId3"/>
              </a:rPr>
              <a:t>https://www.osha.gov/communication-towers</a:t>
            </a:r>
            <a:endParaRPr lang="en-US" dirty="0"/>
          </a:p>
          <a:p>
            <a:pPr marL="800100" lvl="1" indent="-342900">
              <a:buFont typeface="+mj-lt"/>
              <a:buAutoNum type="alphaLcParenR"/>
            </a:pPr>
            <a:r>
              <a:rPr lang="en-US" dirty="0"/>
              <a:t>White paper:  Communication Tower Best Practices - </a:t>
            </a:r>
            <a:r>
              <a:rPr lang="en-US" dirty="0">
                <a:hlinkClick r:id="rId4"/>
              </a:rPr>
              <a:t>https://www.osha.gov/Publications/OSHA3877.pdf</a:t>
            </a:r>
            <a:endParaRPr lang="en-US" dirty="0"/>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23</a:t>
            </a:fld>
            <a:endParaRPr lang="en-US"/>
          </a:p>
        </p:txBody>
      </p:sp>
    </p:spTree>
    <p:extLst>
      <p:ext uri="{BB962C8B-B14F-4D97-AF65-F5344CB8AC3E}">
        <p14:creationId xmlns:p14="http://schemas.microsoft.com/office/powerpoint/2010/main" val="385774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1715854"/>
          </a:xfrm>
          <a:prstGeom prst="rect">
            <a:avLst/>
          </a:prstGeom>
          <a:noFill/>
        </p:spPr>
        <p:txBody>
          <a:bodyPr wrap="square" lIns="68580" tIns="34290" rIns="68580" bIns="34290" rtlCol="0">
            <a:spAutoFit/>
          </a:bodyPr>
          <a:lstStyle/>
          <a:p>
            <a:pPr marL="342900" indent="-342900">
              <a:buFont typeface="+mj-lt"/>
              <a:buAutoNum type="arabicParenR"/>
            </a:pPr>
            <a:r>
              <a:rPr lang="en-US" b="1" dirty="0"/>
              <a:t>Proposal for TIA-5053</a:t>
            </a:r>
          </a:p>
          <a:p>
            <a:pPr marL="800100" lvl="1" indent="-342900">
              <a:buFont typeface="+mj-lt"/>
              <a:buAutoNum type="alphaLcParenR"/>
            </a:pPr>
            <a:r>
              <a:rPr lang="en-US" dirty="0"/>
              <a:t>Initiate project to create revision (aka Rev. A) for 5053</a:t>
            </a:r>
          </a:p>
          <a:p>
            <a:pPr marL="800100" lvl="1" indent="-342900">
              <a:buFont typeface="+mj-lt"/>
              <a:buAutoNum type="alphaLcParenR"/>
            </a:pPr>
            <a:r>
              <a:rPr lang="en-US" dirty="0"/>
              <a:t>Motion to approve</a:t>
            </a:r>
          </a:p>
          <a:p>
            <a:pPr marL="800100" lvl="1" indent="-342900">
              <a:buFont typeface="+mj-lt"/>
              <a:buAutoNum type="alphaLcParenR"/>
            </a:pPr>
            <a:r>
              <a:rPr lang="en-US" dirty="0"/>
              <a:t>Second</a:t>
            </a:r>
          </a:p>
          <a:p>
            <a:pPr marL="800100" lvl="1" indent="-342900">
              <a:buFont typeface="+mj-lt"/>
              <a:buAutoNum type="alphaLcParenR"/>
            </a:pPr>
            <a:r>
              <a:rPr lang="en-US" dirty="0"/>
              <a:t>Objections / Discussion</a:t>
            </a:r>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24</a:t>
            </a:fld>
            <a:endParaRPr lang="en-US"/>
          </a:p>
        </p:txBody>
      </p:sp>
    </p:spTree>
    <p:extLst>
      <p:ext uri="{BB962C8B-B14F-4D97-AF65-F5344CB8AC3E}">
        <p14:creationId xmlns:p14="http://schemas.microsoft.com/office/powerpoint/2010/main" val="143340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2546851"/>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a:pPr>
            <a:r>
              <a:rPr lang="en-US" dirty="0"/>
              <a:t>Design windspeeds</a:t>
            </a:r>
          </a:p>
          <a:p>
            <a:pPr marL="1257300" lvl="2" indent="-342900">
              <a:buFont typeface="+mj-lt"/>
              <a:buAutoNum type="alphaLcParenR"/>
            </a:pPr>
            <a:r>
              <a:rPr lang="en-US" dirty="0"/>
              <a:t>Largely identical to ASCE7-16</a:t>
            </a:r>
          </a:p>
          <a:p>
            <a:pPr marL="1257300" lvl="2" indent="-342900">
              <a:buFont typeface="+mj-lt"/>
              <a:buAutoNum type="alphaLcParenR"/>
            </a:pPr>
            <a:r>
              <a:rPr lang="en-US" dirty="0"/>
              <a:t>Windspeeds in gulf shorelines increased slightly</a:t>
            </a:r>
          </a:p>
          <a:p>
            <a:pPr marL="1257300" lvl="2" indent="-342900">
              <a:buFont typeface="+mj-lt"/>
              <a:buAutoNum type="alphaLcParenR"/>
            </a:pPr>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25</a:t>
            </a:fld>
            <a:endParaRPr lang="en-US"/>
          </a:p>
        </p:txBody>
      </p:sp>
    </p:spTree>
    <p:extLst>
      <p:ext uri="{BB962C8B-B14F-4D97-AF65-F5344CB8AC3E}">
        <p14:creationId xmlns:p14="http://schemas.microsoft.com/office/powerpoint/2010/main" val="336909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412531" y="1063229"/>
            <a:ext cx="8458200" cy="2269852"/>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2"/>
            </a:pPr>
            <a:r>
              <a:rPr lang="en-US" dirty="0"/>
              <a:t>Exposure</a:t>
            </a:r>
          </a:p>
          <a:p>
            <a:pPr marL="1257300" lvl="2" indent="-342900">
              <a:buFont typeface="+mj-lt"/>
              <a:buAutoNum type="alphaLcParenR"/>
            </a:pPr>
            <a:r>
              <a:rPr lang="en-US" dirty="0"/>
              <a:t>Peak at 2000 – 3300 ft</a:t>
            </a:r>
          </a:p>
          <a:p>
            <a:pPr marL="1257300" lvl="2" indent="-342900">
              <a:buFont typeface="+mj-lt"/>
              <a:buAutoNum type="alphaLcParenR"/>
            </a:pPr>
            <a:r>
              <a:rPr lang="en-US" dirty="0"/>
              <a:t>More consistent with synoptic (non-thunderstorm) winds </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26</a:t>
            </a:fld>
            <a:endParaRPr lang="en-US"/>
          </a:p>
        </p:txBody>
      </p:sp>
      <p:pic>
        <p:nvPicPr>
          <p:cNvPr id="8" name="Picture 7">
            <a:extLst>
              <a:ext uri="{FF2B5EF4-FFF2-40B4-BE49-F238E27FC236}">
                <a16:creationId xmlns:a16="http://schemas.microsoft.com/office/drawing/2014/main" id="{8D29B3E3-6320-4137-85A7-013F29A4F873}"/>
              </a:ext>
            </a:extLst>
          </p:cNvPr>
          <p:cNvPicPr>
            <a:picLocks noChangeAspect="1"/>
          </p:cNvPicPr>
          <p:nvPr/>
        </p:nvPicPr>
        <p:blipFill>
          <a:blip r:embed="rId3"/>
          <a:stretch>
            <a:fillRect/>
          </a:stretch>
        </p:blipFill>
        <p:spPr>
          <a:xfrm>
            <a:off x="412531" y="2400909"/>
            <a:ext cx="8458200" cy="2296415"/>
          </a:xfrm>
          <a:prstGeom prst="rect">
            <a:avLst/>
          </a:prstGeom>
        </p:spPr>
      </p:pic>
    </p:spTree>
    <p:extLst>
      <p:ext uri="{BB962C8B-B14F-4D97-AF65-F5344CB8AC3E}">
        <p14:creationId xmlns:p14="http://schemas.microsoft.com/office/powerpoint/2010/main" val="344324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412531" y="1063229"/>
            <a:ext cx="8458200" cy="1992853"/>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2"/>
            </a:pPr>
            <a:r>
              <a:rPr lang="en-US" dirty="0"/>
              <a:t>Exposure – Impact on Towers</a:t>
            </a:r>
          </a:p>
          <a:p>
            <a:pPr marL="1257300" lvl="2" indent="-342900">
              <a:buFont typeface="+mj-lt"/>
              <a:buAutoNum type="alphaLcParenR"/>
            </a:pPr>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27</a:t>
            </a:fld>
            <a:endParaRPr lang="en-US"/>
          </a:p>
        </p:txBody>
      </p:sp>
      <p:pic>
        <p:nvPicPr>
          <p:cNvPr id="7" name="Picture 6">
            <a:extLst>
              <a:ext uri="{FF2B5EF4-FFF2-40B4-BE49-F238E27FC236}">
                <a16:creationId xmlns:a16="http://schemas.microsoft.com/office/drawing/2014/main" id="{EC5BD543-B01C-4504-8318-BB3804E6158E}"/>
              </a:ext>
            </a:extLst>
          </p:cNvPr>
          <p:cNvPicPr>
            <a:picLocks noChangeAspect="1"/>
          </p:cNvPicPr>
          <p:nvPr/>
        </p:nvPicPr>
        <p:blipFill>
          <a:blip r:embed="rId3"/>
          <a:stretch>
            <a:fillRect/>
          </a:stretch>
        </p:blipFill>
        <p:spPr>
          <a:xfrm>
            <a:off x="4534749" y="1679856"/>
            <a:ext cx="3925760" cy="2947400"/>
          </a:xfrm>
          <a:prstGeom prst="rect">
            <a:avLst/>
          </a:prstGeom>
        </p:spPr>
      </p:pic>
      <p:pic>
        <p:nvPicPr>
          <p:cNvPr id="9" name="Picture 8">
            <a:extLst>
              <a:ext uri="{FF2B5EF4-FFF2-40B4-BE49-F238E27FC236}">
                <a16:creationId xmlns:a16="http://schemas.microsoft.com/office/drawing/2014/main" id="{7A8B1B56-EBC1-431B-8BB4-3C2990EC808B}"/>
              </a:ext>
            </a:extLst>
          </p:cNvPr>
          <p:cNvPicPr>
            <a:picLocks noChangeAspect="1"/>
          </p:cNvPicPr>
          <p:nvPr/>
        </p:nvPicPr>
        <p:blipFill>
          <a:blip r:embed="rId4"/>
          <a:stretch>
            <a:fillRect/>
          </a:stretch>
        </p:blipFill>
        <p:spPr>
          <a:xfrm>
            <a:off x="518933" y="1679856"/>
            <a:ext cx="3841745" cy="2995856"/>
          </a:xfrm>
          <a:prstGeom prst="rect">
            <a:avLst/>
          </a:prstGeom>
        </p:spPr>
      </p:pic>
    </p:spTree>
    <p:extLst>
      <p:ext uri="{BB962C8B-B14F-4D97-AF65-F5344CB8AC3E}">
        <p14:creationId xmlns:p14="http://schemas.microsoft.com/office/powerpoint/2010/main" val="4166717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49"/>
            <a:ext cx="3255579" cy="4485843"/>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3"/>
            </a:pPr>
            <a:r>
              <a:rPr lang="en-US" dirty="0"/>
              <a:t>Ice and concurrent wind</a:t>
            </a:r>
          </a:p>
          <a:p>
            <a:pPr marL="1257300" lvl="2" indent="-342900">
              <a:buFont typeface="+mj-lt"/>
              <a:buAutoNum type="alphaLcParenR"/>
            </a:pPr>
            <a:r>
              <a:rPr lang="en-US" dirty="0"/>
              <a:t>Ice thickness per RC, like wind</a:t>
            </a:r>
          </a:p>
          <a:p>
            <a:pPr marL="1257300" lvl="2" indent="-342900">
              <a:buFont typeface="+mj-lt"/>
              <a:buAutoNum type="alphaLcParenR"/>
            </a:pPr>
            <a:r>
              <a:rPr lang="en-US" dirty="0"/>
              <a:t>Ice thickness generally reduced</a:t>
            </a:r>
          </a:p>
          <a:p>
            <a:pPr marL="1257300" lvl="2" indent="-342900">
              <a:buFont typeface="+mj-lt"/>
              <a:buAutoNum type="alphaLcParenR"/>
            </a:pPr>
            <a:r>
              <a:rPr lang="en-US" dirty="0"/>
              <a:t>Rime ice recommendations in ASCE Hazard tool and commentary</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28</a:t>
            </a:fld>
            <a:endParaRPr lang="en-US"/>
          </a:p>
        </p:txBody>
      </p:sp>
      <p:pic>
        <p:nvPicPr>
          <p:cNvPr id="1026" name="Picture 2">
            <a:extLst>
              <a:ext uri="{FF2B5EF4-FFF2-40B4-BE49-F238E27FC236}">
                <a16:creationId xmlns:a16="http://schemas.microsoft.com/office/drawing/2014/main" id="{5B1EA417-E7AD-4321-84D6-3330883AF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82" t="14273" r="12556" b="13264"/>
          <a:stretch>
            <a:fillRect/>
          </a:stretch>
        </p:blipFill>
        <p:spPr bwMode="auto">
          <a:xfrm>
            <a:off x="6400058" y="1262196"/>
            <a:ext cx="2491694" cy="307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7C3BD81-CD3C-422D-9A15-353B90568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63" t="14272" r="12556" b="13364"/>
          <a:stretch>
            <a:fillRect/>
          </a:stretch>
        </p:blipFill>
        <p:spPr bwMode="auto">
          <a:xfrm>
            <a:off x="3848121" y="1262196"/>
            <a:ext cx="2499385" cy="307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5BFF0A3-4EBC-4D88-9E11-84D2CDF0EA98}"/>
              </a:ext>
            </a:extLst>
          </p:cNvPr>
          <p:cNvSpPr txBox="1"/>
          <p:nvPr/>
        </p:nvSpPr>
        <p:spPr>
          <a:xfrm>
            <a:off x="4145482" y="4357871"/>
            <a:ext cx="1898073" cy="369332"/>
          </a:xfrm>
          <a:prstGeom prst="rect">
            <a:avLst/>
          </a:prstGeom>
          <a:noFill/>
        </p:spPr>
        <p:txBody>
          <a:bodyPr wrap="square" rtlCol="0">
            <a:spAutoFit/>
          </a:bodyPr>
          <a:lstStyle/>
          <a:p>
            <a:r>
              <a:rPr lang="en-US" dirty="0"/>
              <a:t>Risk Category I</a:t>
            </a:r>
          </a:p>
        </p:txBody>
      </p:sp>
      <p:sp>
        <p:nvSpPr>
          <p:cNvPr id="6" name="TextBox 5">
            <a:extLst>
              <a:ext uri="{FF2B5EF4-FFF2-40B4-BE49-F238E27FC236}">
                <a16:creationId xmlns:a16="http://schemas.microsoft.com/office/drawing/2014/main" id="{3EB09A83-F0FE-4483-916C-8E5B7871E275}"/>
              </a:ext>
            </a:extLst>
          </p:cNvPr>
          <p:cNvSpPr txBox="1"/>
          <p:nvPr/>
        </p:nvSpPr>
        <p:spPr>
          <a:xfrm>
            <a:off x="6696868" y="4337944"/>
            <a:ext cx="1898073" cy="369332"/>
          </a:xfrm>
          <a:prstGeom prst="rect">
            <a:avLst/>
          </a:prstGeom>
          <a:noFill/>
        </p:spPr>
        <p:txBody>
          <a:bodyPr wrap="square" rtlCol="0">
            <a:spAutoFit/>
          </a:bodyPr>
          <a:lstStyle/>
          <a:p>
            <a:r>
              <a:rPr lang="en-US" dirty="0"/>
              <a:t>Risk Category II</a:t>
            </a:r>
          </a:p>
        </p:txBody>
      </p:sp>
    </p:spTree>
    <p:extLst>
      <p:ext uri="{BB962C8B-B14F-4D97-AF65-F5344CB8AC3E}">
        <p14:creationId xmlns:p14="http://schemas.microsoft.com/office/powerpoint/2010/main" val="241344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4249922" cy="2546851"/>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4"/>
            </a:pPr>
            <a:r>
              <a:rPr lang="en-US" dirty="0"/>
              <a:t>Topography</a:t>
            </a:r>
          </a:p>
          <a:p>
            <a:pPr marL="1257300" lvl="2" indent="-342900">
              <a:buFont typeface="+mj-lt"/>
              <a:buAutoNum type="alphaLcParenR"/>
            </a:pPr>
            <a:r>
              <a:rPr lang="en-US" dirty="0"/>
              <a:t>Removal of 2 exceptions</a:t>
            </a:r>
          </a:p>
          <a:p>
            <a:pPr marL="1257300" lvl="2" indent="-342900">
              <a:buFont typeface="+mj-lt"/>
              <a:buAutoNum type="alphaLcParenR"/>
            </a:pPr>
            <a:r>
              <a:rPr lang="en-US" dirty="0"/>
              <a:t>Based on CFD by CPP (wind tunnel / CFD experts)</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29</a:t>
            </a:fld>
            <a:endParaRPr lang="en-US"/>
          </a:p>
        </p:txBody>
      </p:sp>
      <p:pic>
        <p:nvPicPr>
          <p:cNvPr id="5" name="Picture 4">
            <a:extLst>
              <a:ext uri="{FF2B5EF4-FFF2-40B4-BE49-F238E27FC236}">
                <a16:creationId xmlns:a16="http://schemas.microsoft.com/office/drawing/2014/main" id="{A2D8FEE2-CBCB-494E-876B-D0BFDE3A35DE}"/>
              </a:ext>
            </a:extLst>
          </p:cNvPr>
          <p:cNvPicPr>
            <a:picLocks noChangeAspect="1"/>
          </p:cNvPicPr>
          <p:nvPr/>
        </p:nvPicPr>
        <p:blipFill>
          <a:blip r:embed="rId3"/>
          <a:stretch>
            <a:fillRect/>
          </a:stretch>
        </p:blipFill>
        <p:spPr>
          <a:xfrm>
            <a:off x="1497724" y="2571750"/>
            <a:ext cx="3153958" cy="2064639"/>
          </a:xfrm>
          <a:prstGeom prst="rect">
            <a:avLst/>
          </a:prstGeom>
        </p:spPr>
      </p:pic>
      <p:pic>
        <p:nvPicPr>
          <p:cNvPr id="6" name="Picture 5">
            <a:extLst>
              <a:ext uri="{FF2B5EF4-FFF2-40B4-BE49-F238E27FC236}">
                <a16:creationId xmlns:a16="http://schemas.microsoft.com/office/drawing/2014/main" id="{5D081484-2612-4233-92DC-55D826593EAF}"/>
              </a:ext>
            </a:extLst>
          </p:cNvPr>
          <p:cNvPicPr>
            <a:picLocks noChangeAspect="1"/>
          </p:cNvPicPr>
          <p:nvPr/>
        </p:nvPicPr>
        <p:blipFill>
          <a:blip r:embed="rId4"/>
          <a:stretch>
            <a:fillRect/>
          </a:stretch>
        </p:blipFill>
        <p:spPr>
          <a:xfrm>
            <a:off x="4741631" y="959506"/>
            <a:ext cx="4313886" cy="2934577"/>
          </a:xfrm>
          <a:prstGeom prst="rect">
            <a:avLst/>
          </a:prstGeom>
        </p:spPr>
      </p:pic>
    </p:spTree>
    <p:extLst>
      <p:ext uri="{BB962C8B-B14F-4D97-AF65-F5344CB8AC3E}">
        <p14:creationId xmlns:p14="http://schemas.microsoft.com/office/powerpoint/2010/main" val="294243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3</a:t>
            </a:fld>
            <a:endParaRPr lang="en-US" dirty="0"/>
          </a:p>
        </p:txBody>
      </p:sp>
      <p:sp>
        <p:nvSpPr>
          <p:cNvPr id="6" name="Title 2">
            <a:extLst>
              <a:ext uri="{FF2B5EF4-FFF2-40B4-BE49-F238E27FC236}">
                <a16:creationId xmlns:a16="http://schemas.microsoft.com/office/drawing/2014/main" id="{065DC213-A86C-4B39-BF47-260747851417}"/>
              </a:ext>
            </a:extLst>
          </p:cNvPr>
          <p:cNvSpPr>
            <a:spLocks noGrp="1"/>
          </p:cNvSpPr>
          <p:nvPr>
            <p:ph type="title"/>
          </p:nvPr>
        </p:nvSpPr>
        <p:spPr>
          <a:xfrm>
            <a:off x="457200" y="205979"/>
            <a:ext cx="8686800" cy="757319"/>
          </a:xfrm>
        </p:spPr>
        <p:txBody>
          <a:bodyPr>
            <a:noAutofit/>
          </a:bodyPr>
          <a:lstStyle/>
          <a:p>
            <a:r>
              <a:rPr lang="en-US" sz="2400" b="1" dirty="0"/>
              <a:t>TIA Important Notice of Participation </a:t>
            </a:r>
            <a:endParaRPr lang="en-US" sz="2400" dirty="0"/>
          </a:p>
        </p:txBody>
      </p:sp>
      <p:sp>
        <p:nvSpPr>
          <p:cNvPr id="8" name="TextBox 7">
            <a:extLst>
              <a:ext uri="{FF2B5EF4-FFF2-40B4-BE49-F238E27FC236}">
                <a16:creationId xmlns:a16="http://schemas.microsoft.com/office/drawing/2014/main" id="{CF786A09-9C41-44DF-9E01-9A54E9F6FAE7}"/>
              </a:ext>
            </a:extLst>
          </p:cNvPr>
          <p:cNvSpPr txBox="1"/>
          <p:nvPr/>
        </p:nvSpPr>
        <p:spPr>
          <a:xfrm>
            <a:off x="486539" y="974632"/>
            <a:ext cx="8458200" cy="3762568"/>
          </a:xfrm>
          <a:prstGeom prst="rect">
            <a:avLst/>
          </a:prstGeom>
          <a:noFill/>
        </p:spPr>
        <p:txBody>
          <a:bodyPr wrap="square" lIns="68580" tIns="34290" rIns="68580" bIns="34290" rtlCol="0">
            <a:spAutoFit/>
          </a:bodyPr>
          <a:lstStyle/>
          <a:p>
            <a:r>
              <a:rPr lang="en-US" sz="2000" dirty="0"/>
              <a:t>Participation in, or attendance at, any activity of a TIA Formulating Group or any sub-element thereof, constitutes acceptance of an agreement to be bound by all provisions of TIA Standards Development Procedures and permission that all communications and statements, oral or written, or other information disclosed or presented, and any translation or derivative thereof, may without compensation, and to the extent such participant or attendee may legally and freely grant such copyright rights, be distributed, published, and posted on TIA’s web site, in whole or in part, on a non-exclusive basis by TIA or TIA’s licensees or assignees, or as TIA directs. Exceptions to the foregoing may be granted or permitted in </a:t>
            </a:r>
          </a:p>
          <a:p>
            <a:r>
              <a:rPr lang="en-US" sz="2000" dirty="0"/>
              <a:t>writing to the Chair of the Formulating Group by the head of the TIA Standards Department on a case-by-case basis.</a:t>
            </a:r>
          </a:p>
        </p:txBody>
      </p:sp>
    </p:spTree>
    <p:extLst>
      <p:ext uri="{BB962C8B-B14F-4D97-AF65-F5344CB8AC3E}">
        <p14:creationId xmlns:p14="http://schemas.microsoft.com/office/powerpoint/2010/main" val="1665040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3100849"/>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5"/>
            </a:pPr>
            <a:r>
              <a:rPr lang="en-US" dirty="0"/>
              <a:t>Earthquake</a:t>
            </a:r>
          </a:p>
          <a:p>
            <a:pPr marL="1257300" lvl="2" indent="-342900">
              <a:buFont typeface="+mj-lt"/>
              <a:buAutoNum type="alphaLcParenR"/>
            </a:pPr>
            <a:r>
              <a:rPr lang="en-US" dirty="0"/>
              <a:t>ASCE7-22 is expected to reference ANSI/TIA-222-H for towers</a:t>
            </a:r>
          </a:p>
          <a:p>
            <a:pPr marL="1257300" lvl="2" indent="-342900">
              <a:buFont typeface="+mj-lt"/>
              <a:buAutoNum type="alphaLcParenR"/>
            </a:pPr>
            <a:r>
              <a:rPr lang="en-US" dirty="0"/>
              <a:t>Updates to Addendum 1 result of this </a:t>
            </a:r>
          </a:p>
          <a:p>
            <a:pPr marL="1714500" lvl="3" indent="-342900">
              <a:buFont typeface="+mj-lt"/>
              <a:buAutoNum type="alphaLcParenR"/>
            </a:pPr>
            <a:r>
              <a:rPr lang="en-US" dirty="0"/>
              <a:t>Amplification on rooftops</a:t>
            </a:r>
          </a:p>
          <a:p>
            <a:pPr marL="1257300" lvl="2" indent="-342900">
              <a:buFont typeface="+mj-lt"/>
              <a:buAutoNum type="alphaLcParenR"/>
            </a:pPr>
            <a:r>
              <a:rPr lang="en-US" dirty="0"/>
              <a:t>Expect this will help with IBC recommendations</a:t>
            </a:r>
          </a:p>
          <a:p>
            <a:pPr lvl="3"/>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30</a:t>
            </a:fld>
            <a:endParaRPr lang="en-US"/>
          </a:p>
        </p:txBody>
      </p:sp>
    </p:spTree>
    <p:extLst>
      <p:ext uri="{BB962C8B-B14F-4D97-AF65-F5344CB8AC3E}">
        <p14:creationId xmlns:p14="http://schemas.microsoft.com/office/powerpoint/2010/main" val="14937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2269852"/>
          </a:xfrm>
          <a:prstGeom prst="rect">
            <a:avLst/>
          </a:prstGeom>
          <a:noFill/>
        </p:spPr>
        <p:txBody>
          <a:bodyPr wrap="square" lIns="68580" tIns="34290" rIns="68580" bIns="34290" rtlCol="0">
            <a:spAutoFit/>
          </a:bodyPr>
          <a:lstStyle/>
          <a:p>
            <a:pPr marL="342900" indent="-342900">
              <a:buFont typeface="+mj-lt"/>
              <a:buAutoNum type="arabicParenR" startAt="2"/>
            </a:pPr>
            <a:r>
              <a:rPr lang="en-US" b="1" dirty="0"/>
              <a:t>ASCE7-22 Updates</a:t>
            </a:r>
          </a:p>
          <a:p>
            <a:pPr marL="800100" lvl="1" indent="-342900">
              <a:buFont typeface="+mj-lt"/>
              <a:buAutoNum type="alphaLcParenR" startAt="6"/>
            </a:pPr>
            <a:r>
              <a:rPr lang="en-US" dirty="0"/>
              <a:t>Tornados</a:t>
            </a:r>
          </a:p>
          <a:p>
            <a:pPr marL="1257300" lvl="2" indent="-342900">
              <a:buFont typeface="+mj-lt"/>
              <a:buAutoNum type="alphaLcParenR" startAt="6"/>
            </a:pPr>
            <a:r>
              <a:rPr lang="en-US" dirty="0"/>
              <a:t>Applies to RC III and IV</a:t>
            </a:r>
          </a:p>
          <a:p>
            <a:pPr marL="1257300" lvl="2" indent="-342900">
              <a:buFont typeface="+mj-lt"/>
              <a:buAutoNum type="alphaLcParenR" startAt="6"/>
            </a:pPr>
            <a:r>
              <a:rPr lang="en-US" dirty="0"/>
              <a:t>40 ft</a:t>
            </a:r>
            <a:r>
              <a:rPr lang="en-US" baseline="30000" dirty="0"/>
              <a:t>2</a:t>
            </a:r>
            <a:r>
              <a:rPr lang="en-US" dirty="0"/>
              <a:t> for towers, mid-height</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31</a:t>
            </a:fld>
            <a:endParaRPr lang="en-US"/>
          </a:p>
        </p:txBody>
      </p:sp>
      <p:pic>
        <p:nvPicPr>
          <p:cNvPr id="5" name="Picture 4">
            <a:extLst>
              <a:ext uri="{FF2B5EF4-FFF2-40B4-BE49-F238E27FC236}">
                <a16:creationId xmlns:a16="http://schemas.microsoft.com/office/drawing/2014/main" id="{123A6CEF-EC6B-48E6-A1E4-84DA3D58F3B3}"/>
              </a:ext>
            </a:extLst>
          </p:cNvPr>
          <p:cNvPicPr>
            <a:picLocks noChangeAspect="1"/>
          </p:cNvPicPr>
          <p:nvPr/>
        </p:nvPicPr>
        <p:blipFill>
          <a:blip r:embed="rId3"/>
          <a:stretch>
            <a:fillRect/>
          </a:stretch>
        </p:blipFill>
        <p:spPr>
          <a:xfrm>
            <a:off x="5171686" y="355170"/>
            <a:ext cx="2936085" cy="2266764"/>
          </a:xfrm>
          <a:prstGeom prst="rect">
            <a:avLst/>
          </a:prstGeom>
        </p:spPr>
      </p:pic>
      <p:pic>
        <p:nvPicPr>
          <p:cNvPr id="6" name="Picture 5">
            <a:extLst>
              <a:ext uri="{FF2B5EF4-FFF2-40B4-BE49-F238E27FC236}">
                <a16:creationId xmlns:a16="http://schemas.microsoft.com/office/drawing/2014/main" id="{6CE1BC45-409E-4C23-87F8-98AD3902D964}"/>
              </a:ext>
            </a:extLst>
          </p:cNvPr>
          <p:cNvPicPr>
            <a:picLocks noChangeAspect="1"/>
          </p:cNvPicPr>
          <p:nvPr/>
        </p:nvPicPr>
        <p:blipFill>
          <a:blip r:embed="rId4"/>
          <a:stretch>
            <a:fillRect/>
          </a:stretch>
        </p:blipFill>
        <p:spPr>
          <a:xfrm>
            <a:off x="5171686" y="2672357"/>
            <a:ext cx="2936085" cy="2164157"/>
          </a:xfrm>
          <a:prstGeom prst="rect">
            <a:avLst/>
          </a:prstGeom>
        </p:spPr>
      </p:pic>
      <p:pic>
        <p:nvPicPr>
          <p:cNvPr id="7" name="Picture 6">
            <a:extLst>
              <a:ext uri="{FF2B5EF4-FFF2-40B4-BE49-F238E27FC236}">
                <a16:creationId xmlns:a16="http://schemas.microsoft.com/office/drawing/2014/main" id="{650C126E-3C20-475B-861E-DB7715289993}"/>
              </a:ext>
            </a:extLst>
          </p:cNvPr>
          <p:cNvPicPr>
            <a:picLocks noChangeAspect="1"/>
          </p:cNvPicPr>
          <p:nvPr/>
        </p:nvPicPr>
        <p:blipFill>
          <a:blip r:embed="rId5"/>
          <a:stretch>
            <a:fillRect/>
          </a:stretch>
        </p:blipFill>
        <p:spPr>
          <a:xfrm>
            <a:off x="867103" y="2352155"/>
            <a:ext cx="3616462" cy="2305798"/>
          </a:xfrm>
          <a:prstGeom prst="rect">
            <a:avLst/>
          </a:prstGeom>
        </p:spPr>
      </p:pic>
    </p:spTree>
    <p:extLst>
      <p:ext uri="{BB962C8B-B14F-4D97-AF65-F5344CB8AC3E}">
        <p14:creationId xmlns:p14="http://schemas.microsoft.com/office/powerpoint/2010/main" val="3305688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49"/>
            <a:ext cx="4249922" cy="3393237"/>
          </a:xfrm>
          <a:prstGeom prst="rect">
            <a:avLst/>
          </a:prstGeom>
          <a:noFill/>
        </p:spPr>
        <p:txBody>
          <a:bodyPr wrap="square" lIns="68580" tIns="34290" rIns="68580" bIns="34290" rtlCol="0">
            <a:spAutoFit/>
          </a:bodyPr>
          <a:lstStyle/>
          <a:p>
            <a:pPr marL="342900" indent="-342900">
              <a:buFont typeface="+mj-lt"/>
              <a:buAutoNum type="arabicParenR" startAt="3"/>
            </a:pPr>
            <a:r>
              <a:rPr lang="en-US" b="1" dirty="0"/>
              <a:t>Discussion of Current Topics</a:t>
            </a:r>
          </a:p>
          <a:p>
            <a:pPr marL="800100" lvl="1" indent="-342900">
              <a:buFont typeface="+mj-lt"/>
              <a:buAutoNum type="alphaLcParenR"/>
            </a:pPr>
            <a:r>
              <a:rPr lang="en-US" dirty="0"/>
              <a:t>Grounding Work with TR-42</a:t>
            </a:r>
          </a:p>
          <a:p>
            <a:pPr marL="1257300" lvl="2" indent="-342900">
              <a:buFont typeface="+mj-lt"/>
              <a:buAutoNum type="alphaLcParenR"/>
            </a:pPr>
            <a:r>
              <a:rPr lang="en-US" dirty="0"/>
              <a:t>Updates to lengths / #s of ground rods and rings, consistent with A607, based on face width / pole diameters</a:t>
            </a:r>
          </a:p>
          <a:p>
            <a:pPr marL="1257300" lvl="2" indent="-342900">
              <a:buFont typeface="+mj-lt"/>
              <a:buAutoNum type="alphaLcParenR"/>
            </a:pPr>
            <a:r>
              <a:rPr lang="en-US" dirty="0"/>
              <a:t>Change resistance for RC I – III to 25 ohms (Type 1, A607)</a:t>
            </a:r>
          </a:p>
          <a:p>
            <a:pPr marL="1257300" lvl="2" indent="-342900">
              <a:buFont typeface="+mj-lt"/>
              <a:buAutoNum type="alphaLcParenR"/>
            </a:pPr>
            <a:r>
              <a:rPr lang="en-US" dirty="0"/>
              <a:t>Change resistance for RC IV to 5 ohms (Type 2, A607)</a:t>
            </a:r>
          </a:p>
        </p:txBody>
      </p:sp>
      <p:sp>
        <p:nvSpPr>
          <p:cNvPr id="2" name="Slide Number Placeholder 1"/>
          <p:cNvSpPr>
            <a:spLocks noGrp="1"/>
          </p:cNvSpPr>
          <p:nvPr>
            <p:ph type="sldNum" sz="quarter" idx="10"/>
          </p:nvPr>
        </p:nvSpPr>
        <p:spPr/>
        <p:txBody>
          <a:bodyPr/>
          <a:lstStyle/>
          <a:p>
            <a:fld id="{3B55EB98-DC3A-40F9-8DC1-9600C61F00EF}" type="slidenum">
              <a:rPr lang="en-US" smtClean="0"/>
              <a:pPr/>
              <a:t>32</a:t>
            </a:fld>
            <a:endParaRPr lang="en-US"/>
          </a:p>
        </p:txBody>
      </p:sp>
      <p:pic>
        <p:nvPicPr>
          <p:cNvPr id="5" name="Picture 4">
            <a:extLst>
              <a:ext uri="{FF2B5EF4-FFF2-40B4-BE49-F238E27FC236}">
                <a16:creationId xmlns:a16="http://schemas.microsoft.com/office/drawing/2014/main" id="{027B3000-813C-459A-8B7B-A77FA4BDA586}"/>
              </a:ext>
            </a:extLst>
          </p:cNvPr>
          <p:cNvPicPr>
            <a:picLocks noChangeAspect="1"/>
          </p:cNvPicPr>
          <p:nvPr/>
        </p:nvPicPr>
        <p:blipFill>
          <a:blip r:embed="rId3"/>
          <a:stretch>
            <a:fillRect/>
          </a:stretch>
        </p:blipFill>
        <p:spPr>
          <a:xfrm>
            <a:off x="5380182" y="628071"/>
            <a:ext cx="3067186" cy="4046005"/>
          </a:xfrm>
          <a:prstGeom prst="rect">
            <a:avLst/>
          </a:prstGeom>
        </p:spPr>
      </p:pic>
    </p:spTree>
    <p:extLst>
      <p:ext uri="{BB962C8B-B14F-4D97-AF65-F5344CB8AC3E}">
        <p14:creationId xmlns:p14="http://schemas.microsoft.com/office/powerpoint/2010/main" val="3354848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4685145" cy="1992853"/>
          </a:xfrm>
          <a:prstGeom prst="rect">
            <a:avLst/>
          </a:prstGeom>
          <a:noFill/>
        </p:spPr>
        <p:txBody>
          <a:bodyPr wrap="square" lIns="68580" tIns="34290" rIns="68580" bIns="34290" rtlCol="0">
            <a:spAutoFit/>
          </a:bodyPr>
          <a:lstStyle/>
          <a:p>
            <a:pPr marL="342900" indent="-342900">
              <a:buFont typeface="+mj-lt"/>
              <a:buAutoNum type="arabicParenR" startAt="3"/>
            </a:pPr>
            <a:r>
              <a:rPr lang="en-US" b="1" dirty="0"/>
              <a:t>Discussion of Current Topics</a:t>
            </a:r>
          </a:p>
          <a:p>
            <a:pPr marL="800100" lvl="1" indent="-342900">
              <a:buFont typeface="+mj-lt"/>
              <a:buAutoNum type="alphaLcParenR" startAt="2"/>
            </a:pPr>
            <a:r>
              <a:rPr lang="en-US" dirty="0"/>
              <a:t>Class IV rigging plans specific to mounts</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33</a:t>
            </a:fld>
            <a:endParaRPr lang="en-US"/>
          </a:p>
        </p:txBody>
      </p:sp>
      <p:pic>
        <p:nvPicPr>
          <p:cNvPr id="6" name="Picture 5" descr="A tower that has a sign on a pole&#10;&#10;Description automatically generated">
            <a:extLst>
              <a:ext uri="{FF2B5EF4-FFF2-40B4-BE49-F238E27FC236}">
                <a16:creationId xmlns:a16="http://schemas.microsoft.com/office/drawing/2014/main" id="{EADF3D04-87C8-4F11-9CF8-1D4914925F77}"/>
              </a:ext>
            </a:extLst>
          </p:cNvPr>
          <p:cNvPicPr>
            <a:picLocks noChangeAspect="1"/>
          </p:cNvPicPr>
          <p:nvPr/>
        </p:nvPicPr>
        <p:blipFill>
          <a:blip r:embed="rId3"/>
          <a:stretch>
            <a:fillRect/>
          </a:stretch>
        </p:blipFill>
        <p:spPr>
          <a:xfrm>
            <a:off x="4959927" y="647680"/>
            <a:ext cx="3892465" cy="3956539"/>
          </a:xfrm>
          <a:prstGeom prst="rect">
            <a:avLst/>
          </a:prstGeom>
        </p:spPr>
      </p:pic>
      <p:pic>
        <p:nvPicPr>
          <p:cNvPr id="7" name="Picture 6">
            <a:extLst>
              <a:ext uri="{FF2B5EF4-FFF2-40B4-BE49-F238E27FC236}">
                <a16:creationId xmlns:a16="http://schemas.microsoft.com/office/drawing/2014/main" id="{18953484-EE43-496B-AEE2-D99CAC7240A9}"/>
              </a:ext>
            </a:extLst>
          </p:cNvPr>
          <p:cNvPicPr>
            <a:picLocks noChangeAspect="1"/>
          </p:cNvPicPr>
          <p:nvPr/>
        </p:nvPicPr>
        <p:blipFill>
          <a:blip r:embed="rId4"/>
          <a:stretch>
            <a:fillRect/>
          </a:stretch>
        </p:blipFill>
        <p:spPr>
          <a:xfrm>
            <a:off x="2322945" y="1927703"/>
            <a:ext cx="1473090" cy="2676516"/>
          </a:xfrm>
          <a:prstGeom prst="rect">
            <a:avLst/>
          </a:prstGeom>
        </p:spPr>
      </p:pic>
    </p:spTree>
    <p:extLst>
      <p:ext uri="{BB962C8B-B14F-4D97-AF65-F5344CB8AC3E}">
        <p14:creationId xmlns:p14="http://schemas.microsoft.com/office/powerpoint/2010/main" val="2338627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4172527" cy="3008516"/>
          </a:xfrm>
          <a:prstGeom prst="rect">
            <a:avLst/>
          </a:prstGeom>
          <a:noFill/>
        </p:spPr>
        <p:txBody>
          <a:bodyPr wrap="square" lIns="68580" tIns="34290" rIns="68580" bIns="34290" rtlCol="0">
            <a:spAutoFit/>
          </a:bodyPr>
          <a:lstStyle/>
          <a:p>
            <a:pPr marL="342900" indent="-342900">
              <a:buFont typeface="+mj-lt"/>
              <a:buAutoNum type="arabicParenR" startAt="3"/>
            </a:pPr>
            <a:r>
              <a:rPr lang="en-US" b="1" dirty="0"/>
              <a:t>Discussion of Current Topics</a:t>
            </a:r>
          </a:p>
          <a:p>
            <a:pPr marL="800100" lvl="1" indent="-342900">
              <a:buFont typeface="+mj-lt"/>
              <a:buAutoNum type="alphaLcParenR" startAt="3"/>
            </a:pPr>
            <a:r>
              <a:rPr lang="en-US" dirty="0"/>
              <a:t>Topography</a:t>
            </a:r>
          </a:p>
          <a:p>
            <a:pPr marL="1257300" lvl="2" indent="-342900">
              <a:buFont typeface="+mj-lt"/>
              <a:buAutoNum type="alphaLcParenR"/>
            </a:pPr>
            <a:r>
              <a:rPr lang="en-US" dirty="0"/>
              <a:t>In response to exception removal</a:t>
            </a:r>
          </a:p>
          <a:p>
            <a:pPr marL="1257300" lvl="2" indent="-342900">
              <a:buFont typeface="+mj-lt"/>
              <a:buAutoNum type="alphaLcParenR"/>
            </a:pPr>
            <a:r>
              <a:rPr lang="en-US" sz="1700" dirty="0"/>
              <a:t>Guidance on fetch length beginning / ending</a:t>
            </a:r>
          </a:p>
          <a:p>
            <a:pPr marL="1257300" lvl="2" indent="-342900">
              <a:buFont typeface="+mj-lt"/>
              <a:buAutoNum type="alphaLcParenR"/>
            </a:pPr>
            <a:r>
              <a:rPr lang="en-US" sz="1700" dirty="0"/>
              <a:t>Axis of feature</a:t>
            </a:r>
          </a:p>
          <a:p>
            <a:pPr marL="1257300" lvl="2" indent="-342900">
              <a:buFont typeface="+mj-lt"/>
              <a:buAutoNum type="alphaLcParenR"/>
            </a:pPr>
            <a:r>
              <a:rPr lang="en-US" sz="1700" dirty="0"/>
              <a:t>Feature definition</a:t>
            </a:r>
          </a:p>
          <a:p>
            <a:pPr marL="1257300" lvl="2" indent="-342900">
              <a:buFont typeface="+mj-lt"/>
              <a:buAutoNum type="alphaLcParenR"/>
            </a:pPr>
            <a:r>
              <a:rPr lang="en-US" sz="1700" dirty="0"/>
              <a:t>Features meeting multiple definitions</a:t>
            </a:r>
          </a:p>
          <a:p>
            <a:pPr marL="1257300" lvl="2" indent="-342900">
              <a:buFont typeface="+mj-lt"/>
              <a:buAutoNum type="alphaLcParenR"/>
            </a:pPr>
            <a:r>
              <a:rPr lang="en-US" sz="1700" dirty="0"/>
              <a:t>White paper next</a:t>
            </a:r>
          </a:p>
        </p:txBody>
      </p:sp>
      <p:sp>
        <p:nvSpPr>
          <p:cNvPr id="2" name="Slide Number Placeholder 1"/>
          <p:cNvSpPr>
            <a:spLocks noGrp="1"/>
          </p:cNvSpPr>
          <p:nvPr>
            <p:ph type="sldNum" sz="quarter" idx="10"/>
          </p:nvPr>
        </p:nvSpPr>
        <p:spPr/>
        <p:txBody>
          <a:bodyPr/>
          <a:lstStyle/>
          <a:p>
            <a:fld id="{3B55EB98-DC3A-40F9-8DC1-9600C61F00EF}" type="slidenum">
              <a:rPr lang="en-US" smtClean="0"/>
              <a:pPr/>
              <a:t>34</a:t>
            </a:fld>
            <a:endParaRPr lang="en-US"/>
          </a:p>
        </p:txBody>
      </p:sp>
      <p:pic>
        <p:nvPicPr>
          <p:cNvPr id="2050" name="Picture 11">
            <a:extLst>
              <a:ext uri="{FF2B5EF4-FFF2-40B4-BE49-F238E27FC236}">
                <a16:creationId xmlns:a16="http://schemas.microsoft.com/office/drawing/2014/main" id="{87ED6FDF-8238-42D6-B0D4-E61E39E3C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798" y="510851"/>
            <a:ext cx="3851420" cy="20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a:extLst>
              <a:ext uri="{FF2B5EF4-FFF2-40B4-BE49-F238E27FC236}">
                <a16:creationId xmlns:a16="http://schemas.microsoft.com/office/drawing/2014/main" id="{1B2CAABF-ADF4-4E25-8D0E-EF053E567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0798" y="2670567"/>
            <a:ext cx="3879129" cy="211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91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2823850"/>
          </a:xfrm>
          <a:prstGeom prst="rect">
            <a:avLst/>
          </a:prstGeom>
          <a:noFill/>
        </p:spPr>
        <p:txBody>
          <a:bodyPr wrap="square" lIns="68580" tIns="34290" rIns="68580" bIns="34290" rtlCol="0">
            <a:spAutoFit/>
          </a:bodyPr>
          <a:lstStyle/>
          <a:p>
            <a:pPr marL="342900" indent="-342900">
              <a:buFont typeface="+mj-lt"/>
              <a:buAutoNum type="arabicParenR" startAt="3"/>
            </a:pPr>
            <a:r>
              <a:rPr lang="en-US" b="1" dirty="0"/>
              <a:t>Discussion of Current Topics</a:t>
            </a:r>
          </a:p>
          <a:p>
            <a:pPr marL="800100" lvl="1" indent="-342900">
              <a:buFont typeface="+mj-lt"/>
              <a:buAutoNum type="alphaLcParenR" startAt="4"/>
            </a:pPr>
            <a:r>
              <a:rPr lang="en-US" dirty="0"/>
              <a:t>Inspection / Maintenance of existing infrastructure</a:t>
            </a:r>
          </a:p>
          <a:p>
            <a:pPr marL="1257300" lvl="2" indent="-342900">
              <a:buFont typeface="+mj-lt"/>
              <a:buAutoNum type="alphaLcParenR"/>
            </a:pPr>
            <a:r>
              <a:rPr lang="en-US" dirty="0"/>
              <a:t>Questions regarding what an inspection is (Annex J)</a:t>
            </a:r>
          </a:p>
          <a:p>
            <a:pPr marL="1257300" lvl="2" indent="-342900">
              <a:buFont typeface="+mj-lt"/>
              <a:buAutoNum type="alphaLcParenR"/>
            </a:pPr>
            <a:r>
              <a:rPr lang="en-US" dirty="0"/>
              <a:t>Clarification on what aging infrastructure looks like</a:t>
            </a:r>
          </a:p>
          <a:p>
            <a:pPr marL="1257300" lvl="2" indent="-342900">
              <a:buFont typeface="+mj-lt"/>
              <a:buAutoNum type="alphaLcParenR"/>
            </a:pPr>
            <a:r>
              <a:rPr lang="en-US" dirty="0"/>
              <a:t>Transition of standard from design of new structures to design of new structures and analysis of existing structures (Annex S)</a:t>
            </a:r>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35</a:t>
            </a:fld>
            <a:endParaRPr lang="en-US"/>
          </a:p>
        </p:txBody>
      </p:sp>
    </p:spTree>
    <p:extLst>
      <p:ext uri="{BB962C8B-B14F-4D97-AF65-F5344CB8AC3E}">
        <p14:creationId xmlns:p14="http://schemas.microsoft.com/office/powerpoint/2010/main" val="1759375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2823850"/>
          </a:xfrm>
          <a:prstGeom prst="rect">
            <a:avLst/>
          </a:prstGeom>
          <a:noFill/>
        </p:spPr>
        <p:txBody>
          <a:bodyPr wrap="square" lIns="68580" tIns="34290" rIns="68580" bIns="34290" rtlCol="0">
            <a:spAutoFit/>
          </a:bodyPr>
          <a:lstStyle/>
          <a:p>
            <a:pPr marL="342900" indent="-342900">
              <a:buFont typeface="+mj-lt"/>
              <a:buAutoNum type="arabicParenR" startAt="3"/>
            </a:pPr>
            <a:r>
              <a:rPr lang="en-US" b="1" dirty="0"/>
              <a:t>Discussion of Current Topics</a:t>
            </a:r>
          </a:p>
          <a:p>
            <a:pPr marL="800100" lvl="1" indent="-342900">
              <a:buFont typeface="+mj-lt"/>
              <a:buAutoNum type="alphaLcParenR" startAt="5"/>
            </a:pPr>
            <a:r>
              <a:rPr lang="en-US" dirty="0"/>
              <a:t>Water Tanks</a:t>
            </a:r>
          </a:p>
          <a:p>
            <a:pPr marL="1257300" lvl="2" indent="-342900">
              <a:buFont typeface="+mj-lt"/>
              <a:buAutoNum type="alphaLcParenR"/>
            </a:pPr>
            <a:r>
              <a:rPr lang="en-US" dirty="0"/>
              <a:t>New ad hoc group</a:t>
            </a:r>
          </a:p>
          <a:p>
            <a:pPr marL="1257300" lvl="2" indent="-342900">
              <a:buFont typeface="+mj-lt"/>
              <a:buAutoNum type="alphaLcParenR"/>
            </a:pPr>
            <a:r>
              <a:rPr lang="en-US" dirty="0"/>
              <a:t>Motion</a:t>
            </a:r>
          </a:p>
          <a:p>
            <a:pPr marL="1257300" lvl="2" indent="-342900">
              <a:buFont typeface="+mj-lt"/>
              <a:buAutoNum type="alphaLcParenR"/>
            </a:pPr>
            <a:r>
              <a:rPr lang="en-US" dirty="0"/>
              <a:t>Second</a:t>
            </a:r>
          </a:p>
          <a:p>
            <a:pPr lvl="2"/>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36</a:t>
            </a:fld>
            <a:endParaRPr lang="en-US"/>
          </a:p>
        </p:txBody>
      </p:sp>
      <p:pic>
        <p:nvPicPr>
          <p:cNvPr id="5" name="Picture 4">
            <a:extLst>
              <a:ext uri="{FF2B5EF4-FFF2-40B4-BE49-F238E27FC236}">
                <a16:creationId xmlns:a16="http://schemas.microsoft.com/office/drawing/2014/main" id="{BDD7CD4C-E5A0-42D2-BE6C-42505E0DA5A7}"/>
              </a:ext>
            </a:extLst>
          </p:cNvPr>
          <p:cNvPicPr>
            <a:picLocks noChangeAspect="1"/>
          </p:cNvPicPr>
          <p:nvPr/>
        </p:nvPicPr>
        <p:blipFill>
          <a:blip r:embed="rId3"/>
          <a:stretch>
            <a:fillRect/>
          </a:stretch>
        </p:blipFill>
        <p:spPr>
          <a:xfrm>
            <a:off x="3119585" y="2086943"/>
            <a:ext cx="2197182" cy="2640260"/>
          </a:xfrm>
          <a:prstGeom prst="rect">
            <a:avLst/>
          </a:prstGeom>
        </p:spPr>
      </p:pic>
      <p:pic>
        <p:nvPicPr>
          <p:cNvPr id="6" name="Picture 5">
            <a:extLst>
              <a:ext uri="{FF2B5EF4-FFF2-40B4-BE49-F238E27FC236}">
                <a16:creationId xmlns:a16="http://schemas.microsoft.com/office/drawing/2014/main" id="{6DAE47D8-AD99-4A72-B22A-37C798DDF4FC}"/>
              </a:ext>
            </a:extLst>
          </p:cNvPr>
          <p:cNvPicPr>
            <a:picLocks noChangeAspect="1"/>
          </p:cNvPicPr>
          <p:nvPr/>
        </p:nvPicPr>
        <p:blipFill>
          <a:blip r:embed="rId4"/>
          <a:stretch>
            <a:fillRect/>
          </a:stretch>
        </p:blipFill>
        <p:spPr>
          <a:xfrm>
            <a:off x="5658512" y="631060"/>
            <a:ext cx="3028288" cy="3727735"/>
          </a:xfrm>
          <a:prstGeom prst="rect">
            <a:avLst/>
          </a:prstGeom>
        </p:spPr>
      </p:pic>
    </p:spTree>
    <p:extLst>
      <p:ext uri="{BB962C8B-B14F-4D97-AF65-F5344CB8AC3E}">
        <p14:creationId xmlns:p14="http://schemas.microsoft.com/office/powerpoint/2010/main" val="236989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5039841"/>
          </a:xfrm>
          <a:prstGeom prst="rect">
            <a:avLst/>
          </a:prstGeom>
          <a:noFill/>
        </p:spPr>
        <p:txBody>
          <a:bodyPr wrap="square" lIns="68580" tIns="34290" rIns="68580" bIns="34290" rtlCol="0">
            <a:spAutoFit/>
          </a:bodyPr>
          <a:lstStyle/>
          <a:p>
            <a:pPr marL="342900" indent="-342900">
              <a:buFont typeface="+mj-lt"/>
              <a:buAutoNum type="arabicParenR" startAt="4"/>
            </a:pPr>
            <a:r>
              <a:rPr lang="en-US" b="1" dirty="0"/>
              <a:t>Current Work</a:t>
            </a:r>
          </a:p>
          <a:p>
            <a:pPr marL="800100" lvl="1" indent="-342900">
              <a:buFont typeface="+mj-lt"/>
              <a:buAutoNum type="alphaLcParenR"/>
            </a:pPr>
            <a:r>
              <a:rPr lang="en-US" dirty="0"/>
              <a:t>Monopole Baseplates – Ad Hoc Group 14</a:t>
            </a:r>
          </a:p>
          <a:p>
            <a:pPr marL="1257300" lvl="2" indent="-342900">
              <a:buFont typeface="Arial" pitchFamily="34" charset="0"/>
              <a:buChar char="•"/>
            </a:pPr>
            <a:r>
              <a:rPr lang="en-US" dirty="0"/>
              <a:t>Lead:  Bryan Lanier</a:t>
            </a:r>
          </a:p>
          <a:p>
            <a:pPr marL="800100" lvl="1" indent="-342900">
              <a:buFont typeface="+mj-lt"/>
              <a:buAutoNum type="alphaLcParenR"/>
            </a:pPr>
            <a:r>
              <a:rPr lang="en-US" dirty="0"/>
              <a:t>Interaction of Mounting Systems – Ad Hoc Group 15</a:t>
            </a:r>
          </a:p>
          <a:p>
            <a:pPr marL="1257300" lvl="2" indent="-342900">
              <a:buFont typeface="Arial" pitchFamily="34" charset="0"/>
              <a:buChar char="•"/>
            </a:pPr>
            <a:r>
              <a:rPr lang="en-US" dirty="0"/>
              <a:t>Lead:  Scott Vance</a:t>
            </a:r>
          </a:p>
          <a:p>
            <a:pPr marL="800100" lvl="1" indent="-342900">
              <a:buFont typeface="+mj-lt"/>
              <a:buAutoNum type="alphaLcParenR"/>
            </a:pPr>
            <a:r>
              <a:rPr lang="en-US" dirty="0"/>
              <a:t>Monopole Modifications – Ad Hoc Group 16</a:t>
            </a:r>
          </a:p>
          <a:p>
            <a:pPr marL="1257300" lvl="2" indent="-342900">
              <a:buFont typeface="Arial" pitchFamily="34" charset="0"/>
              <a:buChar char="•"/>
            </a:pPr>
            <a:r>
              <a:rPr lang="en-US" dirty="0"/>
              <a:t>Lead:  Dave Hawkins</a:t>
            </a:r>
          </a:p>
          <a:p>
            <a:pPr marL="800100" lvl="1" indent="-342900">
              <a:buFont typeface="+mj-lt"/>
              <a:buAutoNum type="alphaLcParenR"/>
            </a:pPr>
            <a:r>
              <a:rPr lang="en-US" b="1" dirty="0"/>
              <a:t>Portholes – Ad Hoc Group 17 – No updates</a:t>
            </a:r>
          </a:p>
          <a:p>
            <a:pPr marL="1257300" lvl="2" indent="-342900">
              <a:buFont typeface="Arial" pitchFamily="34" charset="0"/>
              <a:buChar char="•"/>
            </a:pPr>
            <a:r>
              <a:rPr lang="en-US" b="1" dirty="0"/>
              <a:t>Lead:  Ryan Rimmele</a:t>
            </a:r>
          </a:p>
          <a:p>
            <a:pPr marL="800100" lvl="1" indent="-342900">
              <a:buFont typeface="+mj-lt"/>
              <a:buAutoNum type="alphaLcParenR"/>
            </a:pPr>
            <a:r>
              <a:rPr lang="en-US" dirty="0"/>
              <a:t>U-Bolts – Ad Hoc Group 18</a:t>
            </a:r>
          </a:p>
          <a:p>
            <a:pPr marL="1257300" lvl="2" indent="-342900">
              <a:buFont typeface="Arial" pitchFamily="34" charset="0"/>
              <a:buChar char="•"/>
            </a:pPr>
            <a:r>
              <a:rPr lang="en-US" dirty="0"/>
              <a:t>Lead:  Matt Branagan</a:t>
            </a:r>
            <a:endParaRPr lang="en-US" b="1" dirty="0"/>
          </a:p>
          <a:p>
            <a:pPr marL="800100" lvl="1" indent="-342900">
              <a:buFont typeface="+mj-lt"/>
              <a:buAutoNum type="alphaLcParenR"/>
            </a:pPr>
            <a:r>
              <a:rPr lang="en-US" b="1" dirty="0"/>
              <a:t>Tower Reliability – Ad Hoc Group 19 – White Paper with TIF</a:t>
            </a:r>
          </a:p>
          <a:p>
            <a:pPr marL="1257300" lvl="2" indent="-342900">
              <a:buFont typeface="Arial" pitchFamily="34" charset="0"/>
              <a:buChar char="•"/>
            </a:pPr>
            <a:r>
              <a:rPr lang="en-US" b="1" dirty="0"/>
              <a:t>Lead:  Chris Ply</a:t>
            </a:r>
          </a:p>
          <a:p>
            <a:pPr marL="1257300" lvl="2" indent="-342900">
              <a:buFont typeface="Arial" pitchFamily="34" charset="0"/>
              <a:buChar char="•"/>
            </a:pPr>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37</a:t>
            </a:fld>
            <a:endParaRPr lang="en-US"/>
          </a:p>
        </p:txBody>
      </p:sp>
    </p:spTree>
    <p:extLst>
      <p:ext uri="{BB962C8B-B14F-4D97-AF65-F5344CB8AC3E}">
        <p14:creationId xmlns:p14="http://schemas.microsoft.com/office/powerpoint/2010/main" val="4116992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4485843"/>
          </a:xfrm>
          <a:prstGeom prst="rect">
            <a:avLst/>
          </a:prstGeom>
          <a:noFill/>
        </p:spPr>
        <p:txBody>
          <a:bodyPr wrap="square" lIns="68580" tIns="34290" rIns="68580" bIns="34290" rtlCol="0">
            <a:spAutoFit/>
          </a:bodyPr>
          <a:lstStyle/>
          <a:p>
            <a:pPr marL="342900" indent="-342900">
              <a:buFont typeface="+mj-lt"/>
              <a:buAutoNum type="arabicParenR" startAt="4"/>
            </a:pPr>
            <a:r>
              <a:rPr lang="en-US" b="1" dirty="0"/>
              <a:t>Current Work</a:t>
            </a:r>
          </a:p>
          <a:p>
            <a:pPr marL="800100" lvl="1" indent="-342900">
              <a:buFont typeface="+mj-lt"/>
              <a:buAutoNum type="alphaLcParenR" startAt="7"/>
            </a:pPr>
            <a:r>
              <a:rPr lang="en-US" dirty="0"/>
              <a:t>Antenna Drag Coefficients – Ad Hoc Group 20</a:t>
            </a:r>
          </a:p>
          <a:p>
            <a:pPr marL="1257300" lvl="2" indent="-342900">
              <a:buFont typeface="Arial" pitchFamily="34" charset="0"/>
              <a:buChar char="•"/>
            </a:pPr>
            <a:r>
              <a:rPr lang="en-US" dirty="0"/>
              <a:t>Lead:  Lemmy Recinos</a:t>
            </a:r>
          </a:p>
          <a:p>
            <a:pPr marL="800100" lvl="1" indent="-342900">
              <a:buFont typeface="+mj-lt"/>
              <a:buAutoNum type="alphaLcParenR" startAt="7"/>
            </a:pPr>
            <a:r>
              <a:rPr lang="en-US" dirty="0"/>
              <a:t>Wind Oscillation / Fatigue of Tubular Structures – Ad Hoc Group 21</a:t>
            </a:r>
          </a:p>
          <a:p>
            <a:pPr marL="1257300" lvl="2" indent="-342900">
              <a:buFont typeface="Arial" pitchFamily="34" charset="0"/>
              <a:buChar char="•"/>
            </a:pPr>
            <a:r>
              <a:rPr lang="en-US" dirty="0"/>
              <a:t>Lead:  John Wahba</a:t>
            </a:r>
          </a:p>
          <a:p>
            <a:pPr marL="800100" lvl="1" indent="-342900">
              <a:buFont typeface="+mj-lt"/>
              <a:buAutoNum type="alphaLcParenR" startAt="7"/>
            </a:pPr>
            <a:r>
              <a:rPr lang="en-US" dirty="0"/>
              <a:t>Foundations – Ad Hoc Group 22</a:t>
            </a:r>
          </a:p>
          <a:p>
            <a:pPr marL="1257300" lvl="2" indent="-342900">
              <a:buFont typeface="Arial" pitchFamily="34" charset="0"/>
              <a:buChar char="•"/>
            </a:pPr>
            <a:r>
              <a:rPr lang="en-US" dirty="0"/>
              <a:t>Lead:  Justin Kline</a:t>
            </a:r>
          </a:p>
          <a:p>
            <a:pPr marL="800100" lvl="1" indent="-342900">
              <a:buFont typeface="+mj-lt"/>
              <a:buAutoNum type="alphaLcParenR" startAt="7"/>
            </a:pPr>
            <a:r>
              <a:rPr lang="en-US" dirty="0"/>
              <a:t>Drones – Ad Hoc Group 23</a:t>
            </a:r>
          </a:p>
          <a:p>
            <a:pPr marL="1257300" lvl="2" indent="-342900">
              <a:buFont typeface="Arial" pitchFamily="34" charset="0"/>
              <a:buChar char="•"/>
            </a:pPr>
            <a:r>
              <a:rPr lang="en-US" dirty="0"/>
              <a:t>Lead:  Sam McGuire</a:t>
            </a:r>
          </a:p>
          <a:p>
            <a:pPr marL="800100" lvl="1" indent="-342900">
              <a:buFont typeface="+mj-lt"/>
              <a:buAutoNum type="alphaLcParenR" startAt="7"/>
            </a:pPr>
            <a:r>
              <a:rPr lang="en-US" dirty="0"/>
              <a:t>Small Cells – Ad Hoc Group 24</a:t>
            </a:r>
          </a:p>
          <a:p>
            <a:pPr marL="1257300" lvl="2" indent="-342900">
              <a:buFont typeface="Arial" pitchFamily="34" charset="0"/>
              <a:buChar char="•"/>
            </a:pPr>
            <a:r>
              <a:rPr lang="en-US" dirty="0"/>
              <a:t>Lead:  Zachary Thiemann</a:t>
            </a:r>
          </a:p>
          <a:p>
            <a:pPr marL="1257300" lvl="2" indent="-342900">
              <a:buFont typeface="Arial" pitchFamily="34" charset="0"/>
              <a:buChar char="•"/>
            </a:pPr>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38</a:t>
            </a:fld>
            <a:endParaRPr lang="en-US"/>
          </a:p>
        </p:txBody>
      </p:sp>
    </p:spTree>
    <p:extLst>
      <p:ext uri="{BB962C8B-B14F-4D97-AF65-F5344CB8AC3E}">
        <p14:creationId xmlns:p14="http://schemas.microsoft.com/office/powerpoint/2010/main" val="2438102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2823850"/>
          </a:xfrm>
          <a:prstGeom prst="rect">
            <a:avLst/>
          </a:prstGeom>
          <a:noFill/>
        </p:spPr>
        <p:txBody>
          <a:bodyPr wrap="square" lIns="68580" tIns="34290" rIns="68580" bIns="34290" rtlCol="0">
            <a:spAutoFit/>
          </a:bodyPr>
          <a:lstStyle/>
          <a:p>
            <a:pPr marL="342900" indent="-342900">
              <a:buFont typeface="+mj-lt"/>
              <a:buAutoNum type="arabicParenR" startAt="4"/>
            </a:pPr>
            <a:r>
              <a:rPr lang="en-US" b="1" dirty="0"/>
              <a:t>Current Work</a:t>
            </a:r>
          </a:p>
          <a:p>
            <a:pPr marL="800100" lvl="1" indent="-342900">
              <a:buFont typeface="+mj-lt"/>
              <a:buAutoNum type="alphaLcParenR" startAt="12"/>
            </a:pPr>
            <a:r>
              <a:rPr lang="en-US" dirty="0"/>
              <a:t>Rooftop Mounts – Ad Hoc Group 25</a:t>
            </a:r>
          </a:p>
          <a:p>
            <a:pPr marL="1257300" lvl="2" indent="-342900">
              <a:buFont typeface="Arial" pitchFamily="34" charset="0"/>
              <a:buChar char="•"/>
            </a:pPr>
            <a:r>
              <a:rPr lang="en-US" dirty="0"/>
              <a:t>Lead:  Jyoti Ojha</a:t>
            </a:r>
          </a:p>
          <a:p>
            <a:pPr marL="800100" lvl="1" indent="-342900">
              <a:buFont typeface="+mj-lt"/>
              <a:buAutoNum type="alphaLcParenR" startAt="12"/>
            </a:pPr>
            <a:r>
              <a:rPr lang="en-US" dirty="0"/>
              <a:t>Mounts – Ad Hoc Group 26</a:t>
            </a:r>
          </a:p>
          <a:p>
            <a:pPr marL="1257300" lvl="2" indent="-342900">
              <a:buFont typeface="Arial" pitchFamily="34" charset="0"/>
              <a:buChar char="•"/>
            </a:pPr>
            <a:r>
              <a:rPr lang="en-US" dirty="0"/>
              <a:t>Lead:  Michelle Kang, Tyler Barker, Michael Oglesby</a:t>
            </a:r>
          </a:p>
          <a:p>
            <a:pPr marL="1257300" lvl="2" indent="-342900">
              <a:buFont typeface="Arial" pitchFamily="34" charset="0"/>
              <a:buChar char="•"/>
            </a:pPr>
            <a:endParaRPr lang="en-US" dirty="0"/>
          </a:p>
          <a:p>
            <a:pPr marL="1257300" lvl="2" indent="-342900"/>
            <a:endParaRPr lang="en-US" dirty="0"/>
          </a:p>
          <a:p>
            <a:pPr marL="1257300" lvl="2" indent="-342900">
              <a:buFont typeface="+mj-lt"/>
              <a:buAutoNum type="alphaLcParenR"/>
            </a:pPr>
            <a:endParaRPr lang="en-US" dirty="0"/>
          </a:p>
          <a:p>
            <a:pPr marL="1257300" lvl="2" indent="-342900">
              <a:buFont typeface="+mj-lt"/>
              <a:buAutoNum type="alphaLcParenR"/>
            </a:pPr>
            <a:endParaRPr lang="en-US" dirty="0"/>
          </a:p>
          <a:p>
            <a:pPr lvl="1"/>
            <a:endParaRPr lang="en-US" sz="17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39</a:t>
            </a:fld>
            <a:endParaRPr lang="en-US"/>
          </a:p>
        </p:txBody>
      </p:sp>
    </p:spTree>
    <p:extLst>
      <p:ext uri="{BB962C8B-B14F-4D97-AF65-F5344CB8AC3E}">
        <p14:creationId xmlns:p14="http://schemas.microsoft.com/office/powerpoint/2010/main" val="135752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669302"/>
          </a:xfrm>
        </p:spPr>
        <p:txBody>
          <a:bodyPr>
            <a:noAutofit/>
          </a:bodyPr>
          <a:lstStyle/>
          <a:p>
            <a:r>
              <a:rPr lang="en-US" sz="2400" b="1" dirty="0"/>
              <a:t>Commencement message</a:t>
            </a:r>
            <a:endParaRPr lang="en-US" sz="2400" dirty="0"/>
          </a:p>
        </p:txBody>
      </p:sp>
      <p:sp>
        <p:nvSpPr>
          <p:cNvPr id="4" name="TextBox 3"/>
          <p:cNvSpPr txBox="1"/>
          <p:nvPr/>
        </p:nvSpPr>
        <p:spPr>
          <a:xfrm>
            <a:off x="533400" y="954192"/>
            <a:ext cx="8458200" cy="284693"/>
          </a:xfrm>
          <a:prstGeom prst="rect">
            <a:avLst/>
          </a:prstGeom>
          <a:noFill/>
        </p:spPr>
        <p:txBody>
          <a:bodyPr wrap="square" lIns="68580" tIns="34290" rIns="68580" bIns="34290" rtlCol="0">
            <a:spAutoFit/>
          </a:bodyPr>
          <a:lstStyle/>
          <a:p>
            <a:pPr lvl="1"/>
            <a:r>
              <a:rPr lang="en-US" sz="1400" b="1" dirty="0"/>
              <a:t>Telecommunications Association Industry CEO David Stehlin</a:t>
            </a:r>
            <a:endParaRPr lang="en-US" sz="20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4</a:t>
            </a:fld>
            <a:endParaRPr lang="en-US"/>
          </a:p>
        </p:txBody>
      </p:sp>
      <p:pic>
        <p:nvPicPr>
          <p:cNvPr id="1026" name="Picture 2">
            <a:extLst>
              <a:ext uri="{FF2B5EF4-FFF2-40B4-BE49-F238E27FC236}">
                <a16:creationId xmlns:a16="http://schemas.microsoft.com/office/drawing/2014/main" id="{AA117AEB-2260-4DF9-87C6-16ED4CFB1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57" y="1238885"/>
            <a:ext cx="1637387" cy="1669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D4F9A-FE5B-43EC-9735-E72F3C97F2E5}"/>
              </a:ext>
            </a:extLst>
          </p:cNvPr>
          <p:cNvSpPr txBox="1"/>
          <p:nvPr/>
        </p:nvSpPr>
        <p:spPr>
          <a:xfrm>
            <a:off x="457200" y="1096538"/>
            <a:ext cx="6429828" cy="3493264"/>
          </a:xfrm>
          <a:prstGeom prst="rect">
            <a:avLst/>
          </a:prstGeom>
          <a:noFill/>
        </p:spPr>
        <p:txBody>
          <a:bodyPr wrap="square" rtlCol="0">
            <a:spAutoFit/>
          </a:bodyPr>
          <a:lstStyle/>
          <a:p>
            <a:endParaRPr lang="en-US" sz="1700" dirty="0"/>
          </a:p>
          <a:p>
            <a:r>
              <a:rPr lang="en-US" sz="1700" dirty="0"/>
              <a:t>	Dave Stehlin joined TIA in September 2019, bringing 35 years of experience leading the development and implementation of key business and technology strategies in the telecommunications industry. </a:t>
            </a:r>
          </a:p>
          <a:p>
            <a:r>
              <a:rPr lang="en-US" sz="1700" dirty="0"/>
              <a:t>	Dave has been instrumental in the leadership of multiple public and private networking companies including CEO of MRV Communications (MRVC) and CEO of </a:t>
            </a:r>
            <a:r>
              <a:rPr lang="en-US" sz="1700" dirty="0" err="1"/>
              <a:t>Ceterus</a:t>
            </a:r>
            <a:r>
              <a:rPr lang="en-US" sz="1700" dirty="0"/>
              <a:t> Networks as well as President of Overture Networks. </a:t>
            </a:r>
          </a:p>
          <a:p>
            <a:r>
              <a:rPr lang="en-US" sz="1700" dirty="0"/>
              <a:t>	Prior to starting his career in the ICT industry, Dave was a Captain in the U.S. Marine Corps. He holds a B.S. degree from the U.S. Naval Academy, Annapolis, MD and an M.B.A. from National University in San Diego, CA.</a:t>
            </a:r>
          </a:p>
        </p:txBody>
      </p:sp>
    </p:spTree>
    <p:extLst>
      <p:ext uri="{BB962C8B-B14F-4D97-AF65-F5344CB8AC3E}">
        <p14:creationId xmlns:p14="http://schemas.microsoft.com/office/powerpoint/2010/main" val="269339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792323" y="925009"/>
            <a:ext cx="4585386" cy="1597605"/>
          </a:xfrm>
        </p:spPr>
        <p:txBody>
          <a:bodyPr/>
          <a:lstStyle/>
          <a:p>
            <a:r>
              <a:rPr lang="en-US" dirty="0"/>
              <a:t>Task group 14</a:t>
            </a:r>
            <a:br>
              <a:rPr lang="en-US" dirty="0"/>
            </a:br>
            <a:r>
              <a:rPr lang="en-US" dirty="0"/>
              <a:t>Monopole Baseplates</a:t>
            </a:r>
            <a:br>
              <a:rPr lang="en-US" dirty="0"/>
            </a:br>
            <a:r>
              <a:rPr lang="en-US" sz="1600" cap="none" dirty="0"/>
              <a:t>Bryan Lanier (bryan.lanier@americantower.com)</a:t>
            </a:r>
            <a:endParaRPr lang="en-US" dirty="0"/>
          </a:p>
        </p:txBody>
      </p:sp>
    </p:spTree>
    <p:extLst>
      <p:ext uri="{BB962C8B-B14F-4D97-AF65-F5344CB8AC3E}">
        <p14:creationId xmlns:p14="http://schemas.microsoft.com/office/powerpoint/2010/main" val="694551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a:xfrm>
            <a:off x="414377" y="401729"/>
            <a:ext cx="7663104" cy="486550"/>
          </a:xfrm>
        </p:spPr>
        <p:txBody>
          <a:bodyPr/>
          <a:lstStyle/>
          <a:p>
            <a:r>
              <a:rPr lang="en-US" dirty="0"/>
              <a:t>Monopole baseplates</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41</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414376" y="988801"/>
            <a:ext cx="2754239" cy="3612538"/>
          </a:xfrm>
        </p:spPr>
        <p:txBody>
          <a:bodyPr/>
          <a:lstStyle/>
          <a:p>
            <a:pPr marL="0" indent="0" algn="l">
              <a:lnSpc>
                <a:spcPct val="90000"/>
              </a:lnSpc>
              <a:buNone/>
            </a:pPr>
            <a:r>
              <a:rPr lang="en-US" sz="1600" b="1" u="sng" dirty="0">
                <a:solidFill>
                  <a:schemeClr val="tx1"/>
                </a:solidFill>
              </a:rPr>
              <a:t>Purpose:  </a:t>
            </a:r>
          </a:p>
          <a:p>
            <a:pPr marL="342900" indent="-228600" algn="l">
              <a:lnSpc>
                <a:spcPct val="90000"/>
              </a:lnSpc>
              <a:buFont typeface="Arial" panose="020B0604020202020204" pitchFamily="34" charset="0"/>
              <a:buChar char="•"/>
            </a:pPr>
            <a:r>
              <a:rPr lang="en-US" sz="1600" dirty="0">
                <a:solidFill>
                  <a:schemeClr val="tx1"/>
                </a:solidFill>
              </a:rPr>
              <a:t>Examine methods</a:t>
            </a:r>
          </a:p>
          <a:p>
            <a:pPr marL="342900" indent="-228600" algn="l">
              <a:lnSpc>
                <a:spcPct val="90000"/>
              </a:lnSpc>
              <a:buFont typeface="Arial" panose="020B0604020202020204" pitchFamily="34" charset="0"/>
              <a:buChar char="•"/>
            </a:pPr>
            <a:r>
              <a:rPr lang="en-US" sz="1600" dirty="0">
                <a:solidFill>
                  <a:schemeClr val="tx1"/>
                </a:solidFill>
              </a:rPr>
              <a:t>Recommend approach</a:t>
            </a:r>
          </a:p>
          <a:p>
            <a:pPr marL="0" indent="0" algn="l">
              <a:lnSpc>
                <a:spcPct val="90000"/>
              </a:lnSpc>
              <a:buNone/>
            </a:pPr>
            <a:r>
              <a:rPr lang="en-US" sz="1600" b="1" u="sng" dirty="0">
                <a:solidFill>
                  <a:schemeClr val="tx1"/>
                </a:solidFill>
              </a:rPr>
              <a:t>Configurations (12 total):</a:t>
            </a:r>
          </a:p>
          <a:p>
            <a:pPr marL="342900" indent="-228600" algn="l">
              <a:lnSpc>
                <a:spcPct val="90000"/>
              </a:lnSpc>
              <a:buFont typeface="Arial" panose="020B0604020202020204" pitchFamily="34" charset="0"/>
              <a:buChar char="•"/>
            </a:pPr>
            <a:r>
              <a:rPr lang="en-US" sz="1600" dirty="0">
                <a:solidFill>
                  <a:schemeClr val="tx1"/>
                </a:solidFill>
              </a:rPr>
              <a:t>Corners</a:t>
            </a:r>
          </a:p>
          <a:p>
            <a:pPr marL="342900" indent="-228600" algn="l">
              <a:lnSpc>
                <a:spcPct val="90000"/>
              </a:lnSpc>
              <a:buFont typeface="Arial" panose="020B0604020202020204" pitchFamily="34" charset="0"/>
              <a:buChar char="•"/>
            </a:pPr>
            <a:r>
              <a:rPr lang="en-US" sz="1600" dirty="0">
                <a:solidFill>
                  <a:schemeClr val="tx1"/>
                </a:solidFill>
              </a:rPr>
              <a:t>Radial </a:t>
            </a:r>
          </a:p>
          <a:p>
            <a:pPr marL="0" indent="0" algn="l">
              <a:lnSpc>
                <a:spcPct val="90000"/>
              </a:lnSpc>
              <a:buNone/>
            </a:pPr>
            <a:r>
              <a:rPr lang="en-US" sz="1600" b="1" u="sng" dirty="0">
                <a:solidFill>
                  <a:schemeClr val="tx1"/>
                </a:solidFill>
              </a:rPr>
              <a:t>Results:</a:t>
            </a:r>
          </a:p>
          <a:p>
            <a:pPr marL="342900" indent="-228600" algn="l">
              <a:lnSpc>
                <a:spcPct val="90000"/>
              </a:lnSpc>
              <a:buFont typeface="Arial" panose="020B0604020202020204" pitchFamily="34" charset="0"/>
              <a:buChar char="•"/>
            </a:pPr>
            <a:r>
              <a:rPr lang="en-US" sz="1600" dirty="0">
                <a:solidFill>
                  <a:schemeClr val="tx1"/>
                </a:solidFill>
              </a:rPr>
              <a:t>Bolt Variance:  2%</a:t>
            </a:r>
          </a:p>
          <a:p>
            <a:pPr marL="342900" indent="-228600" algn="l">
              <a:lnSpc>
                <a:spcPct val="90000"/>
              </a:lnSpc>
              <a:buFont typeface="Arial" panose="020B0604020202020204" pitchFamily="34" charset="0"/>
              <a:buChar char="•"/>
            </a:pPr>
            <a:r>
              <a:rPr lang="en-US" sz="1600" dirty="0">
                <a:solidFill>
                  <a:schemeClr val="tx1"/>
                </a:solidFill>
              </a:rPr>
              <a:t>Baseplate Variance:  16%</a:t>
            </a:r>
            <a:endParaRPr lang="en-US" dirty="0">
              <a:solidFill>
                <a:schemeClr val="tx1"/>
              </a:solidFill>
            </a:endParaRPr>
          </a:p>
        </p:txBody>
      </p:sp>
      <p:pic>
        <p:nvPicPr>
          <p:cNvPr id="5" name="Picture 4" descr="A picture containing sitting, outdoor, table, computer&#10;&#10;Description automatically generated">
            <a:extLst>
              <a:ext uri="{FF2B5EF4-FFF2-40B4-BE49-F238E27FC236}">
                <a16:creationId xmlns:a16="http://schemas.microsoft.com/office/drawing/2014/main" id="{1DC741E3-7CFB-43B2-B08B-42E2411A6F92}"/>
              </a:ext>
            </a:extLst>
          </p:cNvPr>
          <p:cNvPicPr>
            <a:picLocks noChangeAspect="1"/>
          </p:cNvPicPr>
          <p:nvPr/>
        </p:nvPicPr>
        <p:blipFill>
          <a:blip r:embed="rId2"/>
          <a:stretch>
            <a:fillRect/>
          </a:stretch>
        </p:blipFill>
        <p:spPr>
          <a:xfrm>
            <a:off x="3180275" y="1149407"/>
            <a:ext cx="1919828" cy="1439871"/>
          </a:xfrm>
          <a:prstGeom prst="rect">
            <a:avLst/>
          </a:prstGeom>
        </p:spPr>
      </p:pic>
      <p:pic>
        <p:nvPicPr>
          <p:cNvPr id="9" name="Picture 8" descr="A close up of a dirty field&#10;&#10;Description automatically generated">
            <a:extLst>
              <a:ext uri="{FF2B5EF4-FFF2-40B4-BE49-F238E27FC236}">
                <a16:creationId xmlns:a16="http://schemas.microsoft.com/office/drawing/2014/main" id="{9ECAF079-741B-4331-9002-576A7BA3C063}"/>
              </a:ext>
            </a:extLst>
          </p:cNvPr>
          <p:cNvPicPr>
            <a:picLocks noChangeAspect="1"/>
          </p:cNvPicPr>
          <p:nvPr/>
        </p:nvPicPr>
        <p:blipFill>
          <a:blip r:embed="rId3"/>
          <a:stretch>
            <a:fillRect/>
          </a:stretch>
        </p:blipFill>
        <p:spPr>
          <a:xfrm>
            <a:off x="3180275" y="2831822"/>
            <a:ext cx="1919828" cy="1919828"/>
          </a:xfrm>
          <a:prstGeom prst="rect">
            <a:avLst/>
          </a:prstGeom>
        </p:spPr>
      </p:pic>
      <p:graphicFrame>
        <p:nvGraphicFramePr>
          <p:cNvPr id="11" name="Chart 10">
            <a:extLst>
              <a:ext uri="{FF2B5EF4-FFF2-40B4-BE49-F238E27FC236}">
                <a16:creationId xmlns:a16="http://schemas.microsoft.com/office/drawing/2014/main" id="{8684DC51-69B7-4B1C-AB26-7F30227FDE73}"/>
              </a:ext>
            </a:extLst>
          </p:cNvPr>
          <p:cNvGraphicFramePr>
            <a:graphicFrameLocks/>
          </p:cNvGraphicFramePr>
          <p:nvPr/>
        </p:nvGraphicFramePr>
        <p:xfrm>
          <a:off x="5098158" y="441909"/>
          <a:ext cx="3680656" cy="1460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CEFB2DC7-4A35-45CC-84D3-D61F59891E4E}"/>
              </a:ext>
            </a:extLst>
          </p:cNvPr>
          <p:cNvGraphicFramePr>
            <a:graphicFrameLocks/>
          </p:cNvGraphicFramePr>
          <p:nvPr/>
        </p:nvGraphicFramePr>
        <p:xfrm>
          <a:off x="5100103" y="1902581"/>
          <a:ext cx="3713487" cy="14617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F502BA08-0671-4795-92CF-0BC74A253770}"/>
              </a:ext>
            </a:extLst>
          </p:cNvPr>
          <p:cNvGraphicFramePr>
            <a:graphicFrameLocks/>
          </p:cNvGraphicFramePr>
          <p:nvPr/>
        </p:nvGraphicFramePr>
        <p:xfrm>
          <a:off x="5098158" y="3364309"/>
          <a:ext cx="3680656" cy="14617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6350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a:xfrm>
            <a:off x="789564" y="441909"/>
            <a:ext cx="7663104" cy="486550"/>
          </a:xfrm>
        </p:spPr>
        <p:txBody>
          <a:bodyPr/>
          <a:lstStyle/>
          <a:p>
            <a:r>
              <a:rPr lang="en-US" dirty="0"/>
              <a:t>Monopole baseplates</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42</a:t>
            </a:fld>
            <a:endParaRPr lang="en-US" dirty="0"/>
          </a:p>
        </p:txBody>
      </p:sp>
      <p:sp>
        <p:nvSpPr>
          <p:cNvPr id="5" name="Content Placeholder 2">
            <a:extLst>
              <a:ext uri="{FF2B5EF4-FFF2-40B4-BE49-F238E27FC236}">
                <a16:creationId xmlns:a16="http://schemas.microsoft.com/office/drawing/2014/main" id="{FC67D168-8D94-4388-B804-8EE976F252E9}"/>
              </a:ext>
            </a:extLst>
          </p:cNvPr>
          <p:cNvSpPr txBox="1">
            <a:spLocks/>
          </p:cNvSpPr>
          <p:nvPr/>
        </p:nvSpPr>
        <p:spPr>
          <a:xfrm>
            <a:off x="789564" y="976711"/>
            <a:ext cx="4776945" cy="3612538"/>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 typeface="Arial"/>
              <a:buNone/>
            </a:pPr>
            <a:r>
              <a:rPr lang="en-US" sz="1800" b="1" u="sng" dirty="0">
                <a:solidFill>
                  <a:schemeClr val="tx1"/>
                </a:solidFill>
              </a:rPr>
              <a:t>Next Step</a:t>
            </a:r>
          </a:p>
          <a:p>
            <a:pPr marL="342900" indent="-228600">
              <a:lnSpc>
                <a:spcPct val="90000"/>
              </a:lnSpc>
              <a:buFont typeface="Arial" panose="020B0604020202020204" pitchFamily="34" charset="0"/>
              <a:buChar char="•"/>
            </a:pPr>
            <a:r>
              <a:rPr lang="en-US" sz="1800" dirty="0">
                <a:solidFill>
                  <a:schemeClr val="tx1"/>
                </a:solidFill>
              </a:rPr>
              <a:t>Establish multiple bend lines to check</a:t>
            </a:r>
          </a:p>
          <a:p>
            <a:pPr marL="342900" indent="-228600">
              <a:lnSpc>
                <a:spcPct val="90000"/>
              </a:lnSpc>
              <a:buFont typeface="Arial" panose="020B0604020202020204" pitchFamily="34" charset="0"/>
              <a:buChar char="•"/>
            </a:pPr>
            <a:r>
              <a:rPr lang="en-US" sz="1800" dirty="0">
                <a:solidFill>
                  <a:schemeClr val="tx1"/>
                </a:solidFill>
              </a:rPr>
              <a:t>Base on radial vs. corner arrangement</a:t>
            </a:r>
          </a:p>
          <a:p>
            <a:pPr marL="342900" indent="-228600">
              <a:lnSpc>
                <a:spcPct val="90000"/>
              </a:lnSpc>
              <a:buFont typeface="Arial" panose="020B0604020202020204" pitchFamily="34" charset="0"/>
              <a:buChar char="•"/>
            </a:pPr>
            <a:r>
              <a:rPr lang="en-US" sz="1800" dirty="0">
                <a:solidFill>
                  <a:schemeClr val="tx1"/>
                </a:solidFill>
              </a:rPr>
              <a:t>Check against solid model FEM</a:t>
            </a:r>
          </a:p>
          <a:p>
            <a:pPr marL="342900" indent="-228600">
              <a:lnSpc>
                <a:spcPct val="90000"/>
              </a:lnSpc>
              <a:buFont typeface="Arial" panose="020B0604020202020204" pitchFamily="34" charset="0"/>
              <a:buChar char="•"/>
            </a:pPr>
            <a:r>
              <a:rPr lang="en-US" sz="1800" dirty="0">
                <a:solidFill>
                  <a:schemeClr val="tx1"/>
                </a:solidFill>
              </a:rPr>
              <a:t>Recommendations will be illustrated</a:t>
            </a:r>
          </a:p>
          <a:p>
            <a:pPr marL="342900" indent="-228600">
              <a:lnSpc>
                <a:spcPct val="90000"/>
              </a:lnSpc>
              <a:buFont typeface="Arial" panose="020B0604020202020204" pitchFamily="34" charset="0"/>
              <a:buChar char="•"/>
            </a:pPr>
            <a:r>
              <a:rPr lang="en-US" sz="1800" dirty="0">
                <a:solidFill>
                  <a:schemeClr val="tx1"/>
                </a:solidFill>
              </a:rPr>
              <a:t>Assume all pole shafts circular?  </a:t>
            </a:r>
          </a:p>
          <a:p>
            <a:pPr marL="342900" indent="-228600">
              <a:lnSpc>
                <a:spcPct val="90000"/>
              </a:lnSpc>
              <a:buFont typeface="Arial" panose="020B0604020202020204" pitchFamily="34" charset="0"/>
              <a:buChar char="•"/>
            </a:pPr>
            <a:endParaRPr lang="en-US" sz="1800" dirty="0">
              <a:solidFill>
                <a:schemeClr val="tx1"/>
              </a:solidFill>
            </a:endParaRPr>
          </a:p>
          <a:p>
            <a:pPr marL="342900" indent="-228600">
              <a:lnSpc>
                <a:spcPct val="90000"/>
              </a:lnSpc>
              <a:buFont typeface="Arial" panose="020B0604020202020204" pitchFamily="34" charset="0"/>
              <a:buChar char="•"/>
            </a:pPr>
            <a:endParaRPr lang="en-US" sz="1800" dirty="0">
              <a:solidFill>
                <a:schemeClr val="tx1"/>
              </a:solidFill>
            </a:endParaRPr>
          </a:p>
          <a:p>
            <a:pPr marL="342900" indent="-228600">
              <a:lnSpc>
                <a:spcPct val="90000"/>
              </a:lnSpc>
              <a:buFont typeface="Arial" panose="020B0604020202020204" pitchFamily="34" charset="0"/>
              <a:buChar char="•"/>
            </a:pPr>
            <a:endParaRPr lang="en-US" sz="1800" dirty="0">
              <a:solidFill>
                <a:schemeClr val="tx1"/>
              </a:solidFill>
            </a:endParaRPr>
          </a:p>
        </p:txBody>
      </p:sp>
      <p:pic>
        <p:nvPicPr>
          <p:cNvPr id="8" name="Picture 7">
            <a:extLst>
              <a:ext uri="{FF2B5EF4-FFF2-40B4-BE49-F238E27FC236}">
                <a16:creationId xmlns:a16="http://schemas.microsoft.com/office/drawing/2014/main" id="{1A769F24-194D-4CC9-A6BE-01B65CC07359}"/>
              </a:ext>
            </a:extLst>
          </p:cNvPr>
          <p:cNvPicPr>
            <a:picLocks noChangeAspect="1"/>
          </p:cNvPicPr>
          <p:nvPr/>
        </p:nvPicPr>
        <p:blipFill>
          <a:blip r:embed="rId2"/>
          <a:stretch>
            <a:fillRect/>
          </a:stretch>
        </p:blipFill>
        <p:spPr>
          <a:xfrm>
            <a:off x="612381" y="3016379"/>
            <a:ext cx="7919238" cy="1716644"/>
          </a:xfrm>
          <a:prstGeom prst="rect">
            <a:avLst/>
          </a:prstGeom>
        </p:spPr>
      </p:pic>
      <p:pic>
        <p:nvPicPr>
          <p:cNvPr id="9" name="Picture 8">
            <a:extLst>
              <a:ext uri="{FF2B5EF4-FFF2-40B4-BE49-F238E27FC236}">
                <a16:creationId xmlns:a16="http://schemas.microsoft.com/office/drawing/2014/main" id="{6B3AE958-4D24-4D8E-926B-6EDD019EDFBE}"/>
              </a:ext>
            </a:extLst>
          </p:cNvPr>
          <p:cNvPicPr>
            <a:picLocks noChangeAspect="1"/>
          </p:cNvPicPr>
          <p:nvPr/>
        </p:nvPicPr>
        <p:blipFill>
          <a:blip r:embed="rId3"/>
          <a:stretch>
            <a:fillRect/>
          </a:stretch>
        </p:blipFill>
        <p:spPr>
          <a:xfrm>
            <a:off x="6078748" y="300038"/>
            <a:ext cx="2171425" cy="2271712"/>
          </a:xfrm>
          <a:prstGeom prst="rect">
            <a:avLst/>
          </a:prstGeom>
        </p:spPr>
      </p:pic>
    </p:spTree>
    <p:extLst>
      <p:ext uri="{BB962C8B-B14F-4D97-AF65-F5344CB8AC3E}">
        <p14:creationId xmlns:p14="http://schemas.microsoft.com/office/powerpoint/2010/main" val="122237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p:txBody>
          <a:bodyPr/>
          <a:lstStyle/>
          <a:p>
            <a:r>
              <a:rPr lang="en-US" dirty="0"/>
              <a:t>Ad Hoc Group 15 </a:t>
            </a:r>
            <a:r>
              <a:rPr lang="en-US" sz="1600" dirty="0"/>
              <a:t>- Interaction of Mounting Systems</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3" y="2648213"/>
            <a:ext cx="4331385" cy="708995"/>
          </a:xfrm>
        </p:spPr>
        <p:txBody>
          <a:bodyPr/>
          <a:lstStyle/>
          <a:p>
            <a:r>
              <a:rPr lang="en-US" sz="1400" dirty="0"/>
              <a:t>Scott Vance, PE – Group Chair (svance@btgrp.com)</a:t>
            </a:r>
          </a:p>
          <a:p>
            <a:r>
              <a:rPr lang="en-US" sz="1000" dirty="0"/>
              <a:t>September 23, 2020</a:t>
            </a:r>
          </a:p>
          <a:p>
            <a:endParaRPr lang="en-US" dirty="0"/>
          </a:p>
        </p:txBody>
      </p:sp>
    </p:spTree>
    <p:extLst>
      <p:ext uri="{BB962C8B-B14F-4D97-AF65-F5344CB8AC3E}">
        <p14:creationId xmlns:p14="http://schemas.microsoft.com/office/powerpoint/2010/main" val="3563296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a:xfrm>
            <a:off x="850896" y="2820874"/>
            <a:ext cx="7663104" cy="729611"/>
          </a:xfrm>
        </p:spPr>
        <p:txBody>
          <a:bodyPr/>
          <a:lstStyle/>
          <a:p>
            <a:r>
              <a:rPr lang="en-US" dirty="0"/>
              <a:t>Current Topics</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44</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850896" y="3747881"/>
            <a:ext cx="6968395" cy="729611"/>
          </a:xfrm>
        </p:spPr>
        <p:txBody>
          <a:bodyPr/>
          <a:lstStyle/>
          <a:p>
            <a:r>
              <a:rPr lang="en-US" sz="2000" dirty="0"/>
              <a:t>Monopole – Local Stresses from Collar Mounts</a:t>
            </a:r>
          </a:p>
          <a:p>
            <a:r>
              <a:rPr lang="en-US" sz="2000" dirty="0"/>
              <a:t>Latticed Tower – Crushing of Thin Walled Pipes</a:t>
            </a:r>
          </a:p>
          <a:p>
            <a:endParaRPr lang="en-US" sz="2000" dirty="0"/>
          </a:p>
        </p:txBody>
      </p:sp>
      <p:sp>
        <p:nvSpPr>
          <p:cNvPr id="5" name="Title 1">
            <a:extLst>
              <a:ext uri="{FF2B5EF4-FFF2-40B4-BE49-F238E27FC236}">
                <a16:creationId xmlns:a16="http://schemas.microsoft.com/office/drawing/2014/main" id="{F9918F50-8557-4DC3-94DF-00D7E7800F97}"/>
              </a:ext>
            </a:extLst>
          </p:cNvPr>
          <p:cNvSpPr txBox="1">
            <a:spLocks/>
          </p:cNvSpPr>
          <p:nvPr/>
        </p:nvSpPr>
        <p:spPr>
          <a:xfrm>
            <a:off x="850896" y="457872"/>
            <a:ext cx="7663104" cy="729611"/>
          </a:xfrm>
          <a:prstGeom prst="rect">
            <a:avLst/>
          </a:prstGeom>
        </p:spPr>
        <p:txBody>
          <a:bodyPr vert="horz" lIns="0" tIns="0" rIns="0" bIns="0" rtlCol="0" anchor="b" anchorCtr="0">
            <a:noAutofit/>
          </a:bodyPr>
          <a:lstStyle>
            <a:lvl1pPr algn="l" defTabSz="457200" rtl="0" eaLnBrk="1" latinLnBrk="0" hangingPunct="1">
              <a:spcBef>
                <a:spcPct val="0"/>
              </a:spcBef>
              <a:buNone/>
              <a:defRPr sz="2800" kern="1200" cap="all" baseline="0">
                <a:solidFill>
                  <a:schemeClr val="tx1"/>
                </a:solidFill>
                <a:latin typeface="+mj-lt"/>
                <a:ea typeface="+mj-ea"/>
                <a:cs typeface="+mj-cs"/>
              </a:defRPr>
            </a:lvl1pPr>
          </a:lstStyle>
          <a:p>
            <a:r>
              <a:rPr lang="en-US"/>
              <a:t>Work Completed</a:t>
            </a:r>
            <a:endParaRPr lang="en-US" dirty="0"/>
          </a:p>
        </p:txBody>
      </p:sp>
      <p:sp>
        <p:nvSpPr>
          <p:cNvPr id="6" name="Content Placeholder 2">
            <a:extLst>
              <a:ext uri="{FF2B5EF4-FFF2-40B4-BE49-F238E27FC236}">
                <a16:creationId xmlns:a16="http://schemas.microsoft.com/office/drawing/2014/main" id="{E8D99883-DBCA-4992-8212-A0457CEAB8CE}"/>
              </a:ext>
            </a:extLst>
          </p:cNvPr>
          <p:cNvSpPr txBox="1">
            <a:spLocks/>
          </p:cNvSpPr>
          <p:nvPr/>
        </p:nvSpPr>
        <p:spPr>
          <a:xfrm>
            <a:off x="850896" y="1384878"/>
            <a:ext cx="6991841" cy="3300749"/>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Latticed Tower – Local Stresses due to Mount Connections</a:t>
            </a:r>
          </a:p>
          <a:p>
            <a:r>
              <a:rPr lang="en-US" sz="2000" dirty="0"/>
              <a:t>Latticed Tower – Normal and Torsional loading on Open Sections (i.e. Bent Plates and Angles)</a:t>
            </a:r>
          </a:p>
          <a:p>
            <a:r>
              <a:rPr lang="en-US" sz="2000" dirty="0"/>
              <a:t>Latticed Tower – Tieback Connections </a:t>
            </a:r>
          </a:p>
          <a:p>
            <a:endParaRPr lang="en-US" dirty="0"/>
          </a:p>
        </p:txBody>
      </p:sp>
    </p:spTree>
    <p:extLst>
      <p:ext uri="{BB962C8B-B14F-4D97-AF65-F5344CB8AC3E}">
        <p14:creationId xmlns:p14="http://schemas.microsoft.com/office/powerpoint/2010/main" val="141004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dirty="0"/>
              <a:t>Future Plans</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45</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850896" y="1226983"/>
            <a:ext cx="6968395" cy="2971606"/>
          </a:xfrm>
        </p:spPr>
        <p:txBody>
          <a:bodyPr/>
          <a:lstStyle/>
          <a:p>
            <a:r>
              <a:rPr lang="en-US" sz="2000" dirty="0"/>
              <a:t>Gaining Consensus from TR-14 Group</a:t>
            </a:r>
          </a:p>
          <a:p>
            <a:r>
              <a:rPr lang="en-US" sz="2000" dirty="0"/>
              <a:t>Define R/R and Educate Stakeholders</a:t>
            </a:r>
          </a:p>
          <a:p>
            <a:r>
              <a:rPr lang="en-US" sz="2000" dirty="0"/>
              <a:t>Implementation of Best Practices into Industry Processes</a:t>
            </a:r>
          </a:p>
          <a:p>
            <a:r>
              <a:rPr lang="en-US" sz="2000" dirty="0"/>
              <a:t>Discussion on Impact to Future Revisions of ANSI/TIA-222</a:t>
            </a:r>
          </a:p>
          <a:p>
            <a:pPr lvl="1"/>
            <a:endParaRPr lang="en-US" sz="2000" dirty="0"/>
          </a:p>
          <a:p>
            <a:endParaRPr lang="en-US" sz="2000" dirty="0"/>
          </a:p>
          <a:p>
            <a:endParaRPr lang="en-US" sz="2000" dirty="0"/>
          </a:p>
        </p:txBody>
      </p:sp>
      <p:sp>
        <p:nvSpPr>
          <p:cNvPr id="5" name="Title 1">
            <a:extLst>
              <a:ext uri="{FF2B5EF4-FFF2-40B4-BE49-F238E27FC236}">
                <a16:creationId xmlns:a16="http://schemas.microsoft.com/office/drawing/2014/main" id="{F93FFDC0-CDA5-4168-9878-95A1ECF05700}"/>
              </a:ext>
            </a:extLst>
          </p:cNvPr>
          <p:cNvSpPr txBox="1">
            <a:spLocks/>
          </p:cNvSpPr>
          <p:nvPr/>
        </p:nvSpPr>
        <p:spPr>
          <a:xfrm>
            <a:off x="850896" y="2613260"/>
            <a:ext cx="7663104" cy="500409"/>
          </a:xfrm>
          <a:prstGeom prst="rect">
            <a:avLst/>
          </a:prstGeom>
        </p:spPr>
        <p:txBody>
          <a:bodyPr vert="horz" lIns="0" tIns="0" rIns="0" bIns="0" rtlCol="0" anchor="b" anchorCtr="0">
            <a:noAutofit/>
          </a:bodyPr>
          <a:lstStyle>
            <a:lvl1pPr algn="l" defTabSz="457200" rtl="0" eaLnBrk="1" latinLnBrk="0" hangingPunct="1">
              <a:spcBef>
                <a:spcPct val="0"/>
              </a:spcBef>
              <a:buNone/>
              <a:defRPr sz="2800" kern="1200" cap="all" baseline="0">
                <a:solidFill>
                  <a:schemeClr val="tx1"/>
                </a:solidFill>
                <a:latin typeface="+mj-lt"/>
                <a:ea typeface="+mj-ea"/>
                <a:cs typeface="+mj-cs"/>
              </a:defRPr>
            </a:lvl1pPr>
          </a:lstStyle>
          <a:p>
            <a:r>
              <a:rPr lang="en-US" dirty="0"/>
              <a:t>Participants</a:t>
            </a:r>
          </a:p>
        </p:txBody>
      </p:sp>
      <p:sp>
        <p:nvSpPr>
          <p:cNvPr id="6" name="Content Placeholder 2">
            <a:extLst>
              <a:ext uri="{FF2B5EF4-FFF2-40B4-BE49-F238E27FC236}">
                <a16:creationId xmlns:a16="http://schemas.microsoft.com/office/drawing/2014/main" id="{84EE8F72-F630-4947-9C3D-D95608BD31CA}"/>
              </a:ext>
            </a:extLst>
          </p:cNvPr>
          <p:cNvSpPr txBox="1">
            <a:spLocks/>
          </p:cNvSpPr>
          <p:nvPr/>
        </p:nvSpPr>
        <p:spPr>
          <a:xfrm>
            <a:off x="850896" y="3340861"/>
            <a:ext cx="7167688" cy="3058167"/>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600"/>
              </a:lnSpc>
            </a:pPr>
            <a:r>
              <a:rPr lang="en-US" sz="1200" dirty="0">
                <a:solidFill>
                  <a:srgbClr val="666666"/>
                </a:solidFill>
              </a:rPr>
              <a:t>Scott Vance – Group Chair</a:t>
            </a:r>
          </a:p>
          <a:p>
            <a:pPr>
              <a:lnSpc>
                <a:spcPts val="600"/>
              </a:lnSpc>
            </a:pPr>
            <a:r>
              <a:rPr lang="en-US" sz="1200" dirty="0">
                <a:solidFill>
                  <a:srgbClr val="666666"/>
                </a:solidFill>
              </a:rPr>
              <a:t>Dennis Able</a:t>
            </a:r>
          </a:p>
          <a:p>
            <a:pPr>
              <a:lnSpc>
                <a:spcPts val="600"/>
              </a:lnSpc>
            </a:pPr>
            <a:r>
              <a:rPr lang="en-US" sz="1200" dirty="0">
                <a:solidFill>
                  <a:srgbClr val="666666"/>
                </a:solidFill>
              </a:rPr>
              <a:t>April Du</a:t>
            </a:r>
          </a:p>
          <a:p>
            <a:pPr>
              <a:lnSpc>
                <a:spcPts val="600"/>
              </a:lnSpc>
            </a:pPr>
            <a:r>
              <a:rPr lang="en-US" sz="1200" dirty="0">
                <a:solidFill>
                  <a:srgbClr val="666666"/>
                </a:solidFill>
              </a:rPr>
              <a:t>Joe Johnston</a:t>
            </a:r>
          </a:p>
          <a:p>
            <a:pPr>
              <a:lnSpc>
                <a:spcPts val="600"/>
              </a:lnSpc>
            </a:pPr>
            <a:r>
              <a:rPr lang="en-US" sz="1200" dirty="0">
                <a:solidFill>
                  <a:srgbClr val="666666"/>
                </a:solidFill>
                <a:latin typeface="Arial" panose="020B0604020202020204" pitchFamily="34" charset="0"/>
                <a:cs typeface="Arial" panose="020B0604020202020204" pitchFamily="34" charset="0"/>
              </a:rPr>
              <a:t>Jack Kong</a:t>
            </a:r>
          </a:p>
          <a:p>
            <a:pPr>
              <a:lnSpc>
                <a:spcPts val="600"/>
              </a:lnSpc>
            </a:pPr>
            <a:r>
              <a:rPr lang="en-US" sz="1200" dirty="0">
                <a:solidFill>
                  <a:srgbClr val="666666"/>
                </a:solidFill>
                <a:latin typeface="Arial" panose="020B0604020202020204" pitchFamily="34" charset="0"/>
                <a:cs typeface="Arial" panose="020B0604020202020204" pitchFamily="34" charset="0"/>
              </a:rPr>
              <a:t>Andrew Mathis</a:t>
            </a:r>
          </a:p>
          <a:p>
            <a:pPr marL="0" indent="0">
              <a:lnSpc>
                <a:spcPts val="600"/>
              </a:lnSpc>
              <a:buFont typeface="Arial"/>
              <a:buNone/>
            </a:pPr>
            <a:r>
              <a:rPr lang="en-US" sz="1000" dirty="0">
                <a:solidFill>
                  <a:srgbClr val="666666"/>
                </a:solidFill>
                <a:latin typeface="Arial" panose="020B0604020202020204" pitchFamily="34" charset="0"/>
                <a:cs typeface="Arial" panose="020B0604020202020204" pitchFamily="34" charset="0"/>
              </a:rPr>
              <a:t>*Names taken from last working group email.  If I’ve missed someone, please email me.</a:t>
            </a:r>
          </a:p>
        </p:txBody>
      </p:sp>
      <p:sp>
        <p:nvSpPr>
          <p:cNvPr id="8" name="Content Placeholder 2">
            <a:extLst>
              <a:ext uri="{FF2B5EF4-FFF2-40B4-BE49-F238E27FC236}">
                <a16:creationId xmlns:a16="http://schemas.microsoft.com/office/drawing/2014/main" id="{1E1A5410-DBF8-4F04-BBE9-1540CB1318D1}"/>
              </a:ext>
            </a:extLst>
          </p:cNvPr>
          <p:cNvSpPr txBox="1">
            <a:spLocks/>
          </p:cNvSpPr>
          <p:nvPr/>
        </p:nvSpPr>
        <p:spPr>
          <a:xfrm>
            <a:off x="3710405" y="3340861"/>
            <a:ext cx="2970827" cy="2971606"/>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600"/>
              </a:lnSpc>
            </a:pPr>
            <a:r>
              <a:rPr lang="en-US" sz="1200" dirty="0">
                <a:solidFill>
                  <a:srgbClr val="666666"/>
                </a:solidFill>
              </a:rPr>
              <a:t>Vic Allen</a:t>
            </a:r>
          </a:p>
          <a:p>
            <a:pPr>
              <a:lnSpc>
                <a:spcPts val="600"/>
              </a:lnSpc>
            </a:pPr>
            <a:r>
              <a:rPr lang="en-US" sz="1200" dirty="0">
                <a:solidFill>
                  <a:srgbClr val="666666"/>
                </a:solidFill>
              </a:rPr>
              <a:t>Dale Heath</a:t>
            </a:r>
          </a:p>
          <a:p>
            <a:pPr>
              <a:lnSpc>
                <a:spcPts val="600"/>
              </a:lnSpc>
            </a:pPr>
            <a:r>
              <a:rPr lang="en-US" sz="1200" dirty="0">
                <a:solidFill>
                  <a:srgbClr val="666666"/>
                </a:solidFill>
              </a:rPr>
              <a:t>Scott Kisting</a:t>
            </a:r>
            <a:endParaRPr lang="en-US" sz="1200" dirty="0">
              <a:solidFill>
                <a:srgbClr val="666666"/>
              </a:solidFill>
              <a:latin typeface="Arial" panose="020B0604020202020204" pitchFamily="34" charset="0"/>
              <a:cs typeface="Arial" panose="020B0604020202020204" pitchFamily="34" charset="0"/>
            </a:endParaRPr>
          </a:p>
          <a:p>
            <a:pPr>
              <a:lnSpc>
                <a:spcPts val="600"/>
              </a:lnSpc>
            </a:pPr>
            <a:r>
              <a:rPr lang="en-US" sz="1200" dirty="0">
                <a:solidFill>
                  <a:srgbClr val="666666"/>
                </a:solidFill>
                <a:latin typeface="Arial" panose="020B0604020202020204" pitchFamily="34" charset="0"/>
                <a:cs typeface="Arial" panose="020B0604020202020204" pitchFamily="34" charset="0"/>
              </a:rPr>
              <a:t>Dinesh Kumar</a:t>
            </a:r>
          </a:p>
          <a:p>
            <a:pPr>
              <a:lnSpc>
                <a:spcPts val="600"/>
              </a:lnSpc>
            </a:pPr>
            <a:r>
              <a:rPr lang="en-US" sz="1200" dirty="0">
                <a:solidFill>
                  <a:srgbClr val="666666"/>
                </a:solidFill>
                <a:latin typeface="Arial" panose="020B0604020202020204" pitchFamily="34" charset="0"/>
                <a:cs typeface="Arial" panose="020B0604020202020204" pitchFamily="34" charset="0"/>
              </a:rPr>
              <a:t>Jyoti Ojha</a:t>
            </a:r>
          </a:p>
          <a:p>
            <a:pPr>
              <a:lnSpc>
                <a:spcPts val="600"/>
              </a:lnSpc>
            </a:pPr>
            <a:r>
              <a:rPr lang="en-US" sz="1200" dirty="0">
                <a:solidFill>
                  <a:srgbClr val="666666"/>
                </a:solidFill>
                <a:latin typeface="Arial" panose="020B0604020202020204" pitchFamily="34" charset="0"/>
                <a:cs typeface="Arial" panose="020B0604020202020204" pitchFamily="34" charset="0"/>
              </a:rPr>
              <a:t>Jarryd Tibbetts</a:t>
            </a:r>
          </a:p>
          <a:p>
            <a:pPr>
              <a:lnSpc>
                <a:spcPts val="600"/>
              </a:lnSpc>
            </a:pPr>
            <a:endParaRPr lang="en-US" sz="1100" dirty="0">
              <a:solidFill>
                <a:srgbClr val="66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627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563329" y="779007"/>
            <a:ext cx="6666270" cy="1007030"/>
          </a:xfrm>
        </p:spPr>
        <p:txBody>
          <a:bodyPr/>
          <a:lstStyle/>
          <a:p>
            <a:r>
              <a:rPr lang="en-US" b="1" dirty="0"/>
              <a:t>TIA-TR14 Ad Hoc Group 16 Monopole Modifications</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567017" y="3651144"/>
            <a:ext cx="6009966" cy="367832"/>
          </a:xfrm>
        </p:spPr>
        <p:txBody>
          <a:bodyPr/>
          <a:lstStyle/>
          <a:p>
            <a:r>
              <a:rPr lang="en-US" b="1" dirty="0">
                <a:solidFill>
                  <a:srgbClr val="000000"/>
                </a:solidFill>
              </a:rPr>
              <a:t>TIA TR14 Full Committee Meeting – September 23, 2020 (virtual)</a:t>
            </a:r>
          </a:p>
        </p:txBody>
      </p:sp>
      <p:sp>
        <p:nvSpPr>
          <p:cNvPr id="4" name="TextBox 3">
            <a:extLst>
              <a:ext uri="{FF2B5EF4-FFF2-40B4-BE49-F238E27FC236}">
                <a16:creationId xmlns:a16="http://schemas.microsoft.com/office/drawing/2014/main" id="{400D22C3-09D5-4585-8FFF-09A482BC55B6}"/>
              </a:ext>
            </a:extLst>
          </p:cNvPr>
          <p:cNvSpPr txBox="1"/>
          <p:nvPr/>
        </p:nvSpPr>
        <p:spPr>
          <a:xfrm>
            <a:off x="1496959" y="1898277"/>
            <a:ext cx="5622979" cy="515206"/>
          </a:xfrm>
          <a:prstGeom prst="rect">
            <a:avLst/>
          </a:prstGeom>
          <a:noFill/>
        </p:spPr>
        <p:txBody>
          <a:bodyPr wrap="square" rtlCol="0">
            <a:spAutoFit/>
          </a:bodyPr>
          <a:lstStyle/>
          <a:p>
            <a:pPr>
              <a:lnSpc>
                <a:spcPct val="120000"/>
              </a:lnSpc>
              <a:tabLst>
                <a:tab pos="1600200" algn="l"/>
                <a:tab pos="2684463" algn="l"/>
              </a:tabLst>
            </a:pPr>
            <a:r>
              <a:rPr lang="en-US" sz="1200" dirty="0">
                <a:solidFill>
                  <a:schemeClr val="bg1"/>
                </a:solidFill>
              </a:rPr>
              <a:t>Ad Hoc Group Chair: 	Dave Hawkins 	(dhawkins@pauljford.com)</a:t>
            </a:r>
          </a:p>
          <a:p>
            <a:pPr>
              <a:lnSpc>
                <a:spcPct val="120000"/>
              </a:lnSpc>
              <a:tabLst>
                <a:tab pos="1600200" algn="l"/>
                <a:tab pos="2684463" algn="l"/>
              </a:tabLst>
            </a:pPr>
            <a:r>
              <a:rPr lang="en-US" sz="1200" dirty="0">
                <a:solidFill>
                  <a:schemeClr val="bg1"/>
                </a:solidFill>
              </a:rPr>
              <a:t>Vice Chair/Secretary: 	Leslie Kunkle 	(lkunkle@pauljford.com)</a:t>
            </a:r>
          </a:p>
        </p:txBody>
      </p:sp>
      <p:sp>
        <p:nvSpPr>
          <p:cNvPr id="6" name="TextBox 5">
            <a:extLst>
              <a:ext uri="{FF2B5EF4-FFF2-40B4-BE49-F238E27FC236}">
                <a16:creationId xmlns:a16="http://schemas.microsoft.com/office/drawing/2014/main" id="{ED08BEA6-DD19-4A1D-8AAE-52EB676EBC6B}"/>
              </a:ext>
            </a:extLst>
          </p:cNvPr>
          <p:cNvSpPr txBox="1"/>
          <p:nvPr/>
        </p:nvSpPr>
        <p:spPr>
          <a:xfrm>
            <a:off x="1496958" y="2525896"/>
            <a:ext cx="6511415" cy="923330"/>
          </a:xfrm>
          <a:prstGeom prst="rect">
            <a:avLst/>
          </a:prstGeom>
          <a:noFill/>
        </p:spPr>
        <p:txBody>
          <a:bodyPr wrap="square" rtlCol="0">
            <a:spAutoFit/>
          </a:bodyPr>
          <a:lstStyle/>
          <a:p>
            <a:r>
              <a:rPr lang="en-US" b="1" dirty="0">
                <a:solidFill>
                  <a:schemeClr val="bg1"/>
                </a:solidFill>
                <a:effectLst>
                  <a:outerShdw blurRad="50800" dist="38100" dir="2700000" algn="tl" rotWithShape="0">
                    <a:prstClr val="black">
                      <a:alpha val="40000"/>
                    </a:prstClr>
                  </a:outerShdw>
                </a:effectLst>
              </a:rPr>
              <a:t>Purpose of Ad Hoc Group:  Develop draft of  “ANNEX V: Modification and Reinforcement of Existing Monopole Structures (Informative)” to be included in TIA-222-I</a:t>
            </a:r>
          </a:p>
        </p:txBody>
      </p:sp>
    </p:spTree>
    <p:extLst>
      <p:ext uri="{BB962C8B-B14F-4D97-AF65-F5344CB8AC3E}">
        <p14:creationId xmlns:p14="http://schemas.microsoft.com/office/powerpoint/2010/main" val="1136320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47</a:t>
            </a:fld>
            <a:endParaRPr lang="en-US" dirty="0"/>
          </a:p>
        </p:txBody>
      </p:sp>
      <p:sp>
        <p:nvSpPr>
          <p:cNvPr id="5" name="Title 1">
            <a:extLst>
              <a:ext uri="{FF2B5EF4-FFF2-40B4-BE49-F238E27FC236}">
                <a16:creationId xmlns:a16="http://schemas.microsoft.com/office/drawing/2014/main" id="{B09A36DF-B384-4534-A7E9-BA26C02D628D}"/>
              </a:ext>
            </a:extLst>
          </p:cNvPr>
          <p:cNvSpPr txBox="1">
            <a:spLocks/>
          </p:cNvSpPr>
          <p:nvPr/>
        </p:nvSpPr>
        <p:spPr>
          <a:xfrm>
            <a:off x="0" y="136633"/>
            <a:ext cx="9144000" cy="273844"/>
          </a:xfrm>
          <a:prstGeom prst="rect">
            <a:avLst/>
          </a:prstGeom>
        </p:spPr>
        <p:txBody>
          <a:bodyPr vert="horz" lIns="0" tIns="0" rIns="0" bIns="0" rtlCol="0" anchor="t" anchorCtr="0">
            <a:noAutofit/>
          </a:bodyPr>
          <a:lstStyle>
            <a:lvl1pPr algn="l" defTabSz="457200" rtl="0" eaLnBrk="1" latinLnBrk="0" hangingPunct="1">
              <a:spcBef>
                <a:spcPct val="0"/>
              </a:spcBef>
              <a:buNone/>
              <a:defRPr sz="2800" kern="1200" cap="all" baseline="0">
                <a:solidFill>
                  <a:schemeClr val="tx1"/>
                </a:solidFill>
                <a:latin typeface="+mj-lt"/>
                <a:ea typeface="+mj-ea"/>
                <a:cs typeface="+mj-cs"/>
              </a:defRPr>
            </a:lvl1pPr>
          </a:lstStyle>
          <a:p>
            <a:pPr algn="ctr"/>
            <a:r>
              <a:rPr lang="en-US" sz="2400" u="sng" dirty="0">
                <a:latin typeface="+mn-lt"/>
              </a:rPr>
              <a:t>TIA-TR14 Ad Hoc Group 16 Monopole Modifications</a:t>
            </a:r>
          </a:p>
        </p:txBody>
      </p:sp>
      <p:sp>
        <p:nvSpPr>
          <p:cNvPr id="6" name="Subtitle 2">
            <a:extLst>
              <a:ext uri="{FF2B5EF4-FFF2-40B4-BE49-F238E27FC236}">
                <a16:creationId xmlns:a16="http://schemas.microsoft.com/office/drawing/2014/main" id="{CB59EA36-E378-4FF5-AA3E-F0F6E67D36AF}"/>
              </a:ext>
            </a:extLst>
          </p:cNvPr>
          <p:cNvSpPr txBox="1">
            <a:spLocks/>
          </p:cNvSpPr>
          <p:nvPr/>
        </p:nvSpPr>
        <p:spPr>
          <a:xfrm>
            <a:off x="2442702" y="4718275"/>
            <a:ext cx="6009966" cy="264553"/>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000000"/>
                </a:solidFill>
              </a:rPr>
              <a:t>TIA TR14 Full Committee Meeting – September 23, 2020 (virtual)</a:t>
            </a:r>
          </a:p>
        </p:txBody>
      </p:sp>
      <p:sp>
        <p:nvSpPr>
          <p:cNvPr id="3" name="TextBox 2">
            <a:extLst>
              <a:ext uri="{FF2B5EF4-FFF2-40B4-BE49-F238E27FC236}">
                <a16:creationId xmlns:a16="http://schemas.microsoft.com/office/drawing/2014/main" id="{E2F0B212-FC79-44E7-AF55-ED950667F302}"/>
              </a:ext>
            </a:extLst>
          </p:cNvPr>
          <p:cNvSpPr txBox="1"/>
          <p:nvPr/>
        </p:nvSpPr>
        <p:spPr>
          <a:xfrm>
            <a:off x="427704" y="643808"/>
            <a:ext cx="2330245" cy="376084"/>
          </a:xfrm>
          <a:prstGeom prst="rect">
            <a:avLst/>
          </a:prstGeom>
          <a:noFill/>
        </p:spPr>
        <p:txBody>
          <a:bodyPr wrap="square" rtlCol="0">
            <a:spAutoFit/>
          </a:bodyPr>
          <a:lstStyle/>
          <a:p>
            <a:r>
              <a:rPr lang="en-US" u="sng" dirty="0"/>
              <a:t>Work Completed:</a:t>
            </a:r>
          </a:p>
        </p:txBody>
      </p:sp>
      <p:sp>
        <p:nvSpPr>
          <p:cNvPr id="7" name="TextBox 6">
            <a:extLst>
              <a:ext uri="{FF2B5EF4-FFF2-40B4-BE49-F238E27FC236}">
                <a16:creationId xmlns:a16="http://schemas.microsoft.com/office/drawing/2014/main" id="{6FD6CE72-FA56-45EE-90B9-41696C584737}"/>
              </a:ext>
            </a:extLst>
          </p:cNvPr>
          <p:cNvSpPr txBox="1"/>
          <p:nvPr/>
        </p:nvSpPr>
        <p:spPr>
          <a:xfrm>
            <a:off x="427704" y="2853829"/>
            <a:ext cx="2330245" cy="376084"/>
          </a:xfrm>
          <a:prstGeom prst="rect">
            <a:avLst/>
          </a:prstGeom>
          <a:noFill/>
        </p:spPr>
        <p:txBody>
          <a:bodyPr wrap="square" rtlCol="0">
            <a:spAutoFit/>
          </a:bodyPr>
          <a:lstStyle/>
          <a:p>
            <a:r>
              <a:rPr lang="en-US" u="sng" dirty="0"/>
              <a:t>Schedule:</a:t>
            </a:r>
          </a:p>
        </p:txBody>
      </p:sp>
      <p:sp>
        <p:nvSpPr>
          <p:cNvPr id="8" name="TextBox 7">
            <a:extLst>
              <a:ext uri="{FF2B5EF4-FFF2-40B4-BE49-F238E27FC236}">
                <a16:creationId xmlns:a16="http://schemas.microsoft.com/office/drawing/2014/main" id="{015503FA-1AF2-44D3-9806-8223F3ECD2CA}"/>
              </a:ext>
            </a:extLst>
          </p:cNvPr>
          <p:cNvSpPr txBox="1"/>
          <p:nvPr/>
        </p:nvSpPr>
        <p:spPr>
          <a:xfrm>
            <a:off x="427704" y="1002054"/>
            <a:ext cx="8288592" cy="172380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t>Comparison calculations between analysis Method 1 and Method 2. </a:t>
            </a:r>
          </a:p>
          <a:p>
            <a:pPr marL="285750" indent="-285750">
              <a:lnSpc>
                <a:spcPct val="120000"/>
              </a:lnSpc>
              <a:buFont typeface="Arial" panose="020B0604020202020204" pitchFamily="34" charset="0"/>
              <a:buChar char="•"/>
            </a:pPr>
            <a:r>
              <a:rPr lang="en-US" dirty="0"/>
              <a:t>Refined Method 2 (nonlinear elastic plastic) based on calculations.</a:t>
            </a:r>
          </a:p>
          <a:p>
            <a:pPr marL="285750" indent="-285750">
              <a:lnSpc>
                <a:spcPct val="120000"/>
              </a:lnSpc>
              <a:buFont typeface="Arial" panose="020B0604020202020204" pitchFamily="34" charset="0"/>
              <a:buChar char="•"/>
            </a:pPr>
            <a:r>
              <a:rPr lang="en-US" dirty="0"/>
              <a:t>Foundation modifications removed from Annex V and will be addressed by Ad Hoc Group 22 Foundations.</a:t>
            </a:r>
          </a:p>
          <a:p>
            <a:pPr marL="285750" indent="-285750">
              <a:lnSpc>
                <a:spcPct val="120000"/>
              </a:lnSpc>
              <a:buFont typeface="Arial" panose="020B0604020202020204" pitchFamily="34" charset="0"/>
              <a:buChar char="•"/>
            </a:pPr>
            <a:r>
              <a:rPr lang="en-US" dirty="0"/>
              <a:t>Draft of Annex V is about 85% complete.</a:t>
            </a:r>
          </a:p>
        </p:txBody>
      </p:sp>
      <p:sp>
        <p:nvSpPr>
          <p:cNvPr id="9" name="TextBox 8">
            <a:extLst>
              <a:ext uri="{FF2B5EF4-FFF2-40B4-BE49-F238E27FC236}">
                <a16:creationId xmlns:a16="http://schemas.microsoft.com/office/drawing/2014/main" id="{E1087923-F4CF-499A-8037-72EBEA40493D}"/>
              </a:ext>
            </a:extLst>
          </p:cNvPr>
          <p:cNvSpPr txBox="1"/>
          <p:nvPr/>
        </p:nvSpPr>
        <p:spPr>
          <a:xfrm>
            <a:off x="427703" y="3206854"/>
            <a:ext cx="8614697" cy="1391407"/>
          </a:xfrm>
          <a:prstGeom prst="rect">
            <a:avLst/>
          </a:prstGeom>
          <a:noFill/>
        </p:spPr>
        <p:txBody>
          <a:bodyPr wrap="square" rtlCol="0">
            <a:spAutoFit/>
          </a:bodyPr>
          <a:lstStyle/>
          <a:p>
            <a:pPr marL="285750" indent="-285750">
              <a:lnSpc>
                <a:spcPct val="120000"/>
              </a:lnSpc>
              <a:buFont typeface="Arial" panose="020B0604020202020204" pitchFamily="34" charset="0"/>
              <a:buChar char="•"/>
              <a:tabLst>
                <a:tab pos="1260475" algn="l"/>
              </a:tabLst>
            </a:pPr>
            <a:r>
              <a:rPr lang="en-US" dirty="0"/>
              <a:t>12/2020  	Finalize the Method 2 (nonlinear elastic plastic) approach and criteria.</a:t>
            </a:r>
          </a:p>
          <a:p>
            <a:pPr marL="285750" indent="-285750">
              <a:lnSpc>
                <a:spcPct val="120000"/>
              </a:lnSpc>
              <a:buFont typeface="Arial" panose="020B0604020202020204" pitchFamily="34" charset="0"/>
              <a:buChar char="•"/>
              <a:tabLst>
                <a:tab pos="1260475" algn="l"/>
              </a:tabLst>
            </a:pPr>
            <a:r>
              <a:rPr lang="en-US" dirty="0"/>
              <a:t>03/2021  	Send final draft of Annex V to Ad Hoc members for review comments.</a:t>
            </a:r>
          </a:p>
          <a:p>
            <a:pPr marL="285750" indent="-285750">
              <a:lnSpc>
                <a:spcPct val="120000"/>
              </a:lnSpc>
              <a:buFont typeface="Arial" panose="020B0604020202020204" pitchFamily="34" charset="0"/>
              <a:buChar char="•"/>
              <a:tabLst>
                <a:tab pos="1260475" algn="l"/>
              </a:tabLst>
            </a:pPr>
            <a:r>
              <a:rPr lang="en-US" dirty="0"/>
              <a:t>06/2021  	Deliver final draft of Annex V to TR14 Editorial Committee for review 	and inclusion into TIA-222-I (Rev-I).</a:t>
            </a:r>
          </a:p>
        </p:txBody>
      </p:sp>
    </p:spTree>
    <p:extLst>
      <p:ext uri="{BB962C8B-B14F-4D97-AF65-F5344CB8AC3E}">
        <p14:creationId xmlns:p14="http://schemas.microsoft.com/office/powerpoint/2010/main" val="3271393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p:txBody>
          <a:bodyPr/>
          <a:lstStyle/>
          <a:p>
            <a:r>
              <a:rPr lang="en-US" dirty="0"/>
              <a:t>Ad hoc group 18</a:t>
            </a:r>
            <a:br>
              <a:rPr lang="en-US" dirty="0"/>
            </a:br>
            <a:r>
              <a:rPr lang="en-US" sz="1800" dirty="0"/>
              <a:t>u – bolt Connections</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4" y="2648213"/>
            <a:ext cx="4603858" cy="708995"/>
          </a:xfrm>
        </p:spPr>
        <p:txBody>
          <a:bodyPr/>
          <a:lstStyle/>
          <a:p>
            <a:r>
              <a:rPr lang="en-US" dirty="0"/>
              <a:t>Matt Branagan, PE (matt.branagan@crowncastle.com)</a:t>
            </a:r>
          </a:p>
          <a:p>
            <a:r>
              <a:rPr lang="en-US" dirty="0"/>
              <a:t>September 23, 2020</a:t>
            </a:r>
          </a:p>
        </p:txBody>
      </p:sp>
    </p:spTree>
    <p:extLst>
      <p:ext uri="{BB962C8B-B14F-4D97-AF65-F5344CB8AC3E}">
        <p14:creationId xmlns:p14="http://schemas.microsoft.com/office/powerpoint/2010/main" val="999066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a:t>Potential Testing</a:t>
            </a:r>
            <a:endParaRPr lang="en-US" dirty="0"/>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49</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p:txBody>
          <a:bodyPr/>
          <a:lstStyle/>
          <a:p>
            <a:r>
              <a:rPr lang="en-US" b="1" dirty="0"/>
              <a:t>U-bolt Induced Deformation of Pipes Due to Tightening</a:t>
            </a:r>
          </a:p>
          <a:p>
            <a:pPr lvl="1"/>
            <a:r>
              <a:rPr lang="en-US" dirty="0"/>
              <a:t>The purpose of this testing is to evaluate the magnitude of permanent deformation on pipe members due to different levels of torque / tightening forces of U-bolts, and establish reasonable installation torque values for U-bolt connections on various pipes.</a:t>
            </a:r>
          </a:p>
          <a:p>
            <a:r>
              <a:rPr lang="en-US" b="1" dirty="0"/>
              <a:t>Assessment of Torsional Friction Coefficient of U-Bolt Connections</a:t>
            </a:r>
          </a:p>
          <a:p>
            <a:pPr lvl="1"/>
            <a:r>
              <a:rPr lang="en-US" dirty="0"/>
              <a:t>The purpose of this testing is to evaluate the nominal torsion resistance of u-bolts under different levels of torque / tightening forces, and determine applicability to structural connections.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53700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355"/>
            <a:ext cx="8686800" cy="519681"/>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746036"/>
            <a:ext cx="8458200" cy="4378122"/>
          </a:xfrm>
          <a:prstGeom prst="rect">
            <a:avLst/>
          </a:prstGeom>
          <a:noFill/>
        </p:spPr>
        <p:txBody>
          <a:bodyPr wrap="square" lIns="68580" tIns="34290" rIns="68580" bIns="34290" rtlCol="0">
            <a:spAutoFit/>
          </a:bodyPr>
          <a:lstStyle/>
          <a:p>
            <a:pPr marL="800100" lvl="1" indent="-342900">
              <a:buFont typeface="+mj-lt"/>
              <a:buAutoNum type="arabicParenR"/>
            </a:pPr>
            <a:r>
              <a:rPr lang="en-US" sz="1400" b="1" dirty="0"/>
              <a:t>Call to Order </a:t>
            </a:r>
          </a:p>
          <a:p>
            <a:pPr marL="1257300" lvl="2" indent="-342900">
              <a:buFont typeface="+mj-lt"/>
              <a:buAutoNum type="alphaLcParenR"/>
            </a:pPr>
            <a:r>
              <a:rPr lang="en-US" sz="1400" dirty="0"/>
              <a:t>Motion to open</a:t>
            </a:r>
          </a:p>
          <a:p>
            <a:pPr marL="1257300" lvl="2" indent="-342900">
              <a:buFont typeface="+mj-lt"/>
              <a:buAutoNum type="alphaLcParenR"/>
            </a:pPr>
            <a:r>
              <a:rPr lang="en-US" sz="1400" dirty="0"/>
              <a:t>Second</a:t>
            </a:r>
          </a:p>
          <a:p>
            <a:pPr marL="800100" lvl="1" indent="-342900">
              <a:buFont typeface="+mj-lt"/>
              <a:buAutoNum type="arabicParenR"/>
            </a:pPr>
            <a:r>
              <a:rPr lang="en-US" sz="1400" b="1" dirty="0"/>
              <a:t>Attendance (Call Quorum, Introductions, Roster)  </a:t>
            </a:r>
          </a:p>
          <a:p>
            <a:pPr marL="1257300" lvl="2" indent="-342900">
              <a:buFont typeface="+mj-lt"/>
              <a:buAutoNum type="alphaLcParenR"/>
            </a:pPr>
            <a:r>
              <a:rPr lang="en-US" sz="1400" dirty="0"/>
              <a:t>Introduction of Chairman, Vice-Chairman, Secretary, Steering Committee and TIA staff </a:t>
            </a:r>
          </a:p>
          <a:p>
            <a:pPr marL="1257300" lvl="2" indent="-342900">
              <a:buFont typeface="+mj-lt"/>
              <a:buAutoNum type="alphaLcParenR"/>
            </a:pPr>
            <a:r>
              <a:rPr lang="en-US" sz="1400" dirty="0"/>
              <a:t>Attendance Taken for Quorum (One company, one vote – section 5.2.2 ECOP)</a:t>
            </a:r>
          </a:p>
          <a:p>
            <a:pPr marL="1257300" lvl="2" indent="-342900">
              <a:buFont typeface="+mj-lt"/>
              <a:buAutoNum type="alphaLcParenR"/>
            </a:pPr>
            <a:r>
              <a:rPr lang="en-US" sz="1400" dirty="0"/>
              <a:t>Meeting sign in:  </a:t>
            </a:r>
            <a:r>
              <a:rPr lang="en-US" sz="1400" dirty="0">
                <a:hlinkClick r:id="rId3"/>
              </a:rPr>
              <a:t>http://standards.tiaonline.org/standards/committees/rosters/</a:t>
            </a:r>
            <a:endParaRPr lang="en-US" sz="1400" dirty="0"/>
          </a:p>
          <a:p>
            <a:pPr marL="1257300" lvl="2" indent="-342900">
              <a:buFont typeface="+mj-lt"/>
              <a:buAutoNum type="alphaLcParenR"/>
            </a:pPr>
            <a:r>
              <a:rPr lang="en-US" sz="1400" dirty="0"/>
              <a:t>Meeting roster sign in code: 4062</a:t>
            </a:r>
          </a:p>
          <a:p>
            <a:pPr marL="1257300" lvl="2" indent="-342900">
              <a:buFont typeface="+mj-lt"/>
              <a:buAutoNum type="alphaLcParenR"/>
            </a:pPr>
            <a:r>
              <a:rPr lang="en-US" sz="1400" dirty="0"/>
              <a:t>TR-14 email reflector address: </a:t>
            </a:r>
            <a:r>
              <a:rPr lang="en-US" sz="1400" u="sng" dirty="0">
                <a:solidFill>
                  <a:srgbClr val="2E6DA4"/>
                </a:solidFill>
                <a:effectLst/>
                <a:latin typeface="Calibri" panose="020F0502020204030204" pitchFamily="34" charset="0"/>
                <a:ea typeface="Calibri" panose="020F0502020204030204" pitchFamily="34" charset="0"/>
                <a:hlinkClick r:id="rId4"/>
              </a:rPr>
              <a:t>TIA-TR14@ConnectedCommunity.org</a:t>
            </a:r>
            <a:endParaRPr lang="en-US" sz="1400" u="sng" dirty="0">
              <a:solidFill>
                <a:srgbClr val="2E6DA4"/>
              </a:solidFill>
              <a:effectLst/>
              <a:latin typeface="Calibri" panose="020F0502020204030204" pitchFamily="34" charset="0"/>
              <a:ea typeface="Calibri" panose="020F0502020204030204" pitchFamily="34" charset="0"/>
            </a:endParaRPr>
          </a:p>
          <a:p>
            <a:pPr marL="1257300" lvl="2" indent="-342900">
              <a:buFont typeface="+mj-lt"/>
              <a:buAutoNum type="alphaLcParenR"/>
            </a:pPr>
            <a:r>
              <a:rPr lang="en-US" sz="1400" dirty="0"/>
              <a:t>TIA Connect site: </a:t>
            </a:r>
            <a:r>
              <a:rPr lang="en-US" sz="1400" u="sng" dirty="0">
                <a:hlinkClick r:id="rId5"/>
              </a:rPr>
              <a:t>https://connect.tiaonline.org/</a:t>
            </a:r>
            <a:r>
              <a:rPr lang="en-US" sz="1400" dirty="0"/>
              <a:t> </a:t>
            </a:r>
          </a:p>
          <a:p>
            <a:pPr marL="1257300" lvl="2" indent="-342900">
              <a:buFont typeface="+mj-lt"/>
              <a:buAutoNum type="alphaLcParenR"/>
            </a:pPr>
            <a:r>
              <a:rPr lang="en-US" sz="1400" dirty="0"/>
              <a:t>Limitations of meeting</a:t>
            </a:r>
            <a:endParaRPr lang="en-US" sz="2000" dirty="0"/>
          </a:p>
          <a:p>
            <a:pPr marL="800100" lvl="1" indent="-342900">
              <a:buAutoNum type="arabicParenR" startAt="3"/>
            </a:pPr>
            <a:r>
              <a:rPr lang="en-US" sz="1400" b="1" dirty="0"/>
              <a:t>Current Meeting Agenda Review and Approval </a:t>
            </a:r>
          </a:p>
          <a:p>
            <a:pPr marL="1257300" lvl="2" indent="-342900">
              <a:buFont typeface="+mj-lt"/>
              <a:buAutoNum type="alphaLcParenR"/>
            </a:pPr>
            <a:r>
              <a:rPr lang="en-US" sz="1400" dirty="0"/>
              <a:t>Motion to approve</a:t>
            </a:r>
          </a:p>
          <a:p>
            <a:pPr marL="1257300" lvl="2" indent="-342900">
              <a:buFont typeface="+mj-lt"/>
              <a:buAutoNum type="alphaLcParenR"/>
            </a:pPr>
            <a:r>
              <a:rPr lang="en-US" sz="1400" dirty="0"/>
              <a:t>Second</a:t>
            </a:r>
          </a:p>
          <a:p>
            <a:pPr marL="1257300" lvl="2" indent="-342900">
              <a:buFont typeface="+mj-lt"/>
              <a:buAutoNum type="alphaLcParenR"/>
            </a:pPr>
            <a:r>
              <a:rPr lang="en-US" sz="1400" dirty="0"/>
              <a:t>Objections / Discussion</a:t>
            </a:r>
          </a:p>
          <a:p>
            <a:pPr marL="800100" lvl="1" indent="-342900">
              <a:buAutoNum type="arabicParenR" startAt="3"/>
            </a:pPr>
            <a:r>
              <a:rPr lang="en-US" sz="1400" b="1" dirty="0"/>
              <a:t>Previous Meeting Report Review and Approval</a:t>
            </a:r>
          </a:p>
          <a:p>
            <a:pPr marL="1257300" lvl="2" indent="-342900">
              <a:buFont typeface="+mj-lt"/>
              <a:buAutoNum type="alphaLcParenR"/>
            </a:pPr>
            <a:r>
              <a:rPr lang="en-US" sz="1400" dirty="0"/>
              <a:t>Motion to Approve</a:t>
            </a:r>
          </a:p>
          <a:p>
            <a:pPr marL="1257300" lvl="2" indent="-342900">
              <a:buFont typeface="+mj-lt"/>
              <a:buAutoNum type="alphaLcParenR"/>
            </a:pPr>
            <a:r>
              <a:rPr lang="en-US" sz="1400" dirty="0"/>
              <a:t>Second</a:t>
            </a:r>
          </a:p>
          <a:p>
            <a:pPr marL="1257300" lvl="2" indent="-342900">
              <a:buFont typeface="+mj-lt"/>
              <a:buAutoNum type="alphaLcParenR"/>
            </a:pPr>
            <a:r>
              <a:rPr lang="en-US" sz="1400" dirty="0"/>
              <a:t>Objections / Discussion</a:t>
            </a:r>
          </a:p>
          <a:p>
            <a:pPr marL="1257300" lvl="2" indent="-342900">
              <a:buFont typeface="+mj-lt"/>
              <a:buAutoNum type="alphaLcParenR"/>
            </a:pPr>
            <a:endParaRPr lang="en-US" sz="14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5</a:t>
            </a:fld>
            <a:endParaRPr lang="en-US"/>
          </a:p>
        </p:txBody>
      </p:sp>
      <p:pic>
        <p:nvPicPr>
          <p:cNvPr id="5" name="Picture 4">
            <a:extLst>
              <a:ext uri="{FF2B5EF4-FFF2-40B4-BE49-F238E27FC236}">
                <a16:creationId xmlns:a16="http://schemas.microsoft.com/office/drawing/2014/main" id="{89DFF99C-5F6F-4957-9624-25E7A6B4C1D1}"/>
              </a:ext>
            </a:extLst>
          </p:cNvPr>
          <p:cNvPicPr>
            <a:picLocks noChangeAspect="1"/>
          </p:cNvPicPr>
          <p:nvPr/>
        </p:nvPicPr>
        <p:blipFill>
          <a:blip r:embed="rId6"/>
          <a:stretch>
            <a:fillRect/>
          </a:stretch>
        </p:blipFill>
        <p:spPr>
          <a:xfrm>
            <a:off x="6576292" y="2794382"/>
            <a:ext cx="2316820" cy="2206665"/>
          </a:xfrm>
          <a:prstGeom prst="rect">
            <a:avLst/>
          </a:prstGeom>
        </p:spPr>
      </p:pic>
    </p:spTree>
    <p:extLst>
      <p:ext uri="{BB962C8B-B14F-4D97-AF65-F5344CB8AC3E}">
        <p14:creationId xmlns:p14="http://schemas.microsoft.com/office/powerpoint/2010/main" val="1868741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391235" y="925009"/>
            <a:ext cx="5379814" cy="1597605"/>
          </a:xfrm>
        </p:spPr>
        <p:txBody>
          <a:bodyPr/>
          <a:lstStyle/>
          <a:p>
            <a:r>
              <a:rPr lang="en-US" dirty="0"/>
              <a:t>Antenna drag Coefficients</a:t>
            </a:r>
            <a:br>
              <a:rPr lang="en-US" dirty="0"/>
            </a:br>
            <a:r>
              <a:rPr lang="en-US" dirty="0"/>
              <a:t>AD hoc group 20</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3" y="2620887"/>
            <a:ext cx="4340621" cy="736321"/>
          </a:xfrm>
        </p:spPr>
        <p:txBody>
          <a:bodyPr/>
          <a:lstStyle/>
          <a:p>
            <a:r>
              <a:rPr lang="en-US" dirty="0"/>
              <a:t>Ismaias Recinos, PE (irecinos@maserconsulting.com)</a:t>
            </a:r>
          </a:p>
        </p:txBody>
      </p:sp>
    </p:spTree>
    <p:extLst>
      <p:ext uri="{BB962C8B-B14F-4D97-AF65-F5344CB8AC3E}">
        <p14:creationId xmlns:p14="http://schemas.microsoft.com/office/powerpoint/2010/main" val="513385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51</a:t>
            </a:fld>
            <a:endParaRPr lang="en-US" dirty="0"/>
          </a:p>
        </p:txBody>
      </p:sp>
      <p:sp>
        <p:nvSpPr>
          <p:cNvPr id="9" name="Title 1">
            <a:extLst>
              <a:ext uri="{FF2B5EF4-FFF2-40B4-BE49-F238E27FC236}">
                <a16:creationId xmlns:a16="http://schemas.microsoft.com/office/drawing/2014/main" id="{D6DB08AB-D712-4ED6-A463-6A4B133BFEFE}"/>
              </a:ext>
            </a:extLst>
          </p:cNvPr>
          <p:cNvSpPr>
            <a:spLocks noGrp="1"/>
          </p:cNvSpPr>
          <p:nvPr>
            <p:ph type="title"/>
          </p:nvPr>
        </p:nvSpPr>
        <p:spPr>
          <a:xfrm>
            <a:off x="457200" y="476250"/>
            <a:ext cx="8229600" cy="685800"/>
          </a:xfrm>
        </p:spPr>
        <p:txBody>
          <a:bodyPr/>
          <a:lstStyle/>
          <a:p>
            <a:pPr algn="l"/>
            <a:r>
              <a:rPr lang="en-US" dirty="0"/>
              <a:t>Group History</a:t>
            </a:r>
          </a:p>
        </p:txBody>
      </p:sp>
      <p:sp>
        <p:nvSpPr>
          <p:cNvPr id="10" name="Content Placeholder 2">
            <a:extLst>
              <a:ext uri="{FF2B5EF4-FFF2-40B4-BE49-F238E27FC236}">
                <a16:creationId xmlns:a16="http://schemas.microsoft.com/office/drawing/2014/main" id="{F889AE62-C048-4044-B224-DF128EF06FA3}"/>
              </a:ext>
            </a:extLst>
          </p:cNvPr>
          <p:cNvSpPr>
            <a:spLocks noGrp="1"/>
          </p:cNvSpPr>
          <p:nvPr>
            <p:ph idx="1"/>
          </p:nvPr>
        </p:nvSpPr>
        <p:spPr>
          <a:xfrm>
            <a:off x="457200" y="1387078"/>
            <a:ext cx="8229600" cy="3165872"/>
          </a:xfrm>
        </p:spPr>
        <p:txBody>
          <a:bodyPr/>
          <a:lstStyle/>
          <a:p>
            <a:r>
              <a:rPr lang="en-US" sz="2000" dirty="0"/>
              <a:t>Ad Hoc Group introduced in Denver, 2018</a:t>
            </a:r>
          </a:p>
          <a:p>
            <a:r>
              <a:rPr lang="en-US" sz="2000" dirty="0"/>
              <a:t>Group members consist of manufacturers, carriers, tower owners, and engineering firms</a:t>
            </a:r>
          </a:p>
          <a:p>
            <a:r>
              <a:rPr lang="en-US" sz="2000" dirty="0"/>
              <a:t>Tasked with looking into refining drag factor coefficients for panels with radomes based on full-scale wind tunnel testing data</a:t>
            </a:r>
          </a:p>
          <a:p>
            <a:r>
              <a:rPr lang="en-US" sz="2200" dirty="0"/>
              <a:t>Dual approach: </a:t>
            </a:r>
          </a:p>
          <a:p>
            <a:pPr lvl="1"/>
            <a:r>
              <a:rPr lang="en-US" sz="1800" dirty="0"/>
              <a:t>Refining Table 2-9 for engineers performing analyses</a:t>
            </a:r>
          </a:p>
          <a:p>
            <a:pPr lvl="1"/>
            <a:r>
              <a:rPr lang="en-US" sz="1800" dirty="0"/>
              <a:t>Providing additional clarification and guidance for use of CFD</a:t>
            </a:r>
          </a:p>
          <a:p>
            <a:pPr marL="0" indent="0">
              <a:buNone/>
            </a:pPr>
            <a:endParaRPr lang="en-US" sz="2000" dirty="0"/>
          </a:p>
          <a:p>
            <a:endParaRPr lang="en-US" sz="2000" dirty="0"/>
          </a:p>
        </p:txBody>
      </p:sp>
    </p:spTree>
    <p:extLst>
      <p:ext uri="{BB962C8B-B14F-4D97-AF65-F5344CB8AC3E}">
        <p14:creationId xmlns:p14="http://schemas.microsoft.com/office/powerpoint/2010/main" val="3480747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52</a:t>
            </a:fld>
            <a:endParaRPr lang="en-US" dirty="0"/>
          </a:p>
        </p:txBody>
      </p:sp>
      <p:sp>
        <p:nvSpPr>
          <p:cNvPr id="9" name="Title 1">
            <a:extLst>
              <a:ext uri="{FF2B5EF4-FFF2-40B4-BE49-F238E27FC236}">
                <a16:creationId xmlns:a16="http://schemas.microsoft.com/office/drawing/2014/main" id="{D6DB08AB-D712-4ED6-A463-6A4B133BFEFE}"/>
              </a:ext>
            </a:extLst>
          </p:cNvPr>
          <p:cNvSpPr>
            <a:spLocks noGrp="1"/>
          </p:cNvSpPr>
          <p:nvPr>
            <p:ph type="title"/>
          </p:nvPr>
        </p:nvSpPr>
        <p:spPr>
          <a:xfrm>
            <a:off x="457200" y="476250"/>
            <a:ext cx="8229600" cy="685800"/>
          </a:xfrm>
        </p:spPr>
        <p:txBody>
          <a:bodyPr/>
          <a:lstStyle/>
          <a:p>
            <a:pPr algn="l"/>
            <a:r>
              <a:rPr lang="en-US" dirty="0"/>
              <a:t>Current Action Items</a:t>
            </a:r>
          </a:p>
        </p:txBody>
      </p:sp>
      <p:sp>
        <p:nvSpPr>
          <p:cNvPr id="7" name="Content Placeholder 2">
            <a:extLst>
              <a:ext uri="{FF2B5EF4-FFF2-40B4-BE49-F238E27FC236}">
                <a16:creationId xmlns:a16="http://schemas.microsoft.com/office/drawing/2014/main" id="{88A9C164-455E-423E-9A18-628035F280D4}"/>
              </a:ext>
            </a:extLst>
          </p:cNvPr>
          <p:cNvSpPr>
            <a:spLocks noGrp="1"/>
          </p:cNvSpPr>
          <p:nvPr>
            <p:ph idx="1"/>
          </p:nvPr>
        </p:nvSpPr>
        <p:spPr>
          <a:xfrm>
            <a:off x="419100" y="1456242"/>
            <a:ext cx="3409373" cy="3394472"/>
          </a:xfrm>
        </p:spPr>
        <p:txBody>
          <a:bodyPr/>
          <a:lstStyle/>
          <a:p>
            <a:pPr marL="0" indent="0">
              <a:buNone/>
            </a:pPr>
            <a:r>
              <a:rPr lang="en-US" sz="1800" dirty="0">
                <a:solidFill>
                  <a:schemeClr val="tx1"/>
                </a:solidFill>
                <a:latin typeface="+mn-lt"/>
                <a:cs typeface="+mn-cs"/>
              </a:rPr>
              <a:t>Additions to Table 2-9</a:t>
            </a:r>
          </a:p>
          <a:p>
            <a:pPr marL="285750" lvl="1">
              <a:buFont typeface="Arial" panose="020B0604020202020204" pitchFamily="34" charset="0"/>
              <a:buChar char="•"/>
            </a:pPr>
            <a:r>
              <a:rPr lang="en-US" dirty="0">
                <a:solidFill>
                  <a:schemeClr val="tx1"/>
                </a:solidFill>
                <a:latin typeface="+mn-lt"/>
                <a:cs typeface="+mn-cs"/>
              </a:rPr>
              <a:t>Currently allows for reduced drag factors for square and rectangular HSS with based on corner radii</a:t>
            </a:r>
          </a:p>
          <a:p>
            <a:pPr marL="285750" lvl="1">
              <a:buFont typeface="Arial" panose="020B0604020202020204" pitchFamily="34" charset="0"/>
              <a:buChar char="•"/>
            </a:pPr>
            <a:r>
              <a:rPr lang="en-US" dirty="0">
                <a:solidFill>
                  <a:schemeClr val="tx1"/>
                </a:solidFill>
                <a:latin typeface="+mn-lt"/>
                <a:cs typeface="+mn-cs"/>
              </a:rPr>
              <a:t>Ad-hoc group performed comparison of rounded shapes in Eurocode vs. TIA-222 to evaluate how other standards account for rounded shapes</a:t>
            </a:r>
          </a:p>
          <a:p>
            <a:pPr marL="285750" lvl="1">
              <a:buFont typeface="Arial" panose="020B0604020202020204" pitchFamily="34" charset="0"/>
              <a:buChar char="•"/>
            </a:pPr>
            <a:r>
              <a:rPr lang="en-US" dirty="0">
                <a:solidFill>
                  <a:schemeClr val="tx1"/>
                </a:solidFill>
                <a:latin typeface="+mn-lt"/>
                <a:cs typeface="+mn-cs"/>
              </a:rPr>
              <a:t>Currently benchmarking HSS drag factors against wind-tunnel testing </a:t>
            </a:r>
          </a:p>
        </p:txBody>
      </p:sp>
      <p:pic>
        <p:nvPicPr>
          <p:cNvPr id="5" name="Picture 4">
            <a:extLst>
              <a:ext uri="{FF2B5EF4-FFF2-40B4-BE49-F238E27FC236}">
                <a16:creationId xmlns:a16="http://schemas.microsoft.com/office/drawing/2014/main" id="{BC9D398E-7735-495F-B3F6-A5990F98901F}"/>
              </a:ext>
            </a:extLst>
          </p:cNvPr>
          <p:cNvPicPr>
            <a:picLocks noChangeAspect="1"/>
          </p:cNvPicPr>
          <p:nvPr/>
        </p:nvPicPr>
        <p:blipFill>
          <a:blip r:embed="rId3"/>
          <a:stretch>
            <a:fillRect/>
          </a:stretch>
        </p:blipFill>
        <p:spPr>
          <a:xfrm>
            <a:off x="6300606" y="209550"/>
            <a:ext cx="2351641" cy="1434523"/>
          </a:xfrm>
          <a:prstGeom prst="rect">
            <a:avLst/>
          </a:prstGeom>
        </p:spPr>
      </p:pic>
      <p:sp>
        <p:nvSpPr>
          <p:cNvPr id="11" name="TextBox 10">
            <a:extLst>
              <a:ext uri="{FF2B5EF4-FFF2-40B4-BE49-F238E27FC236}">
                <a16:creationId xmlns:a16="http://schemas.microsoft.com/office/drawing/2014/main" id="{850975BA-3D0C-4E35-AA54-E8ABF1CCD022}"/>
              </a:ext>
            </a:extLst>
          </p:cNvPr>
          <p:cNvSpPr txBox="1"/>
          <p:nvPr/>
        </p:nvSpPr>
        <p:spPr>
          <a:xfrm>
            <a:off x="3808900" y="1410565"/>
            <a:ext cx="4587764" cy="3385542"/>
          </a:xfrm>
          <a:prstGeom prst="rect">
            <a:avLst/>
          </a:prstGeom>
          <a:noFill/>
        </p:spPr>
        <p:txBody>
          <a:bodyPr wrap="square">
            <a:spAutoFit/>
          </a:bodyPr>
          <a:lstStyle/>
          <a:p>
            <a:r>
              <a:rPr lang="en-US" dirty="0"/>
              <a:t>Changes to 2.6.11.2</a:t>
            </a:r>
          </a:p>
          <a:p>
            <a:pPr marL="285750" indent="-285750">
              <a:buFont typeface="Arial" panose="020B0604020202020204" pitchFamily="34" charset="0"/>
              <a:buChar char="•"/>
            </a:pPr>
            <a:r>
              <a:rPr lang="en-US" sz="1400" dirty="0"/>
              <a:t>As written, TIA-222 allows for use of data to reduce drag effects (2.6.11.2) but does not provide guidance to engineers on what data can/should be used to calculate drag reduction caused by </a:t>
            </a:r>
            <a:r>
              <a:rPr lang="en-US" sz="1400" dirty="0" err="1"/>
              <a:t>radomes</a:t>
            </a:r>
            <a:r>
              <a:rPr lang="en-US" sz="1400" dirty="0"/>
              <a:t> – e.g. CFD, Wind Tunnel Testing, etc.</a:t>
            </a:r>
          </a:p>
          <a:p>
            <a:pPr marL="285750" indent="-285750">
              <a:buFont typeface="Arial" panose="020B0604020202020204" pitchFamily="34" charset="0"/>
              <a:buChar char="•"/>
            </a:pPr>
            <a:r>
              <a:rPr lang="en-US" sz="1400" dirty="0"/>
              <a:t>Existing white papers written by manufacturers have shown strong correlation between wind tunnel testing and CFD results</a:t>
            </a:r>
          </a:p>
          <a:p>
            <a:pPr marL="285750" indent="-285750">
              <a:buFont typeface="Arial" panose="020B0604020202020204" pitchFamily="34" charset="0"/>
              <a:buChar char="•"/>
            </a:pPr>
            <a:r>
              <a:rPr lang="en-US" sz="1400" dirty="0"/>
              <a:t>Looking for group members interested in taking existing manufacturer white papers and writing a white paper through the TIF in regards to using CFD to appropriately determine drag factors</a:t>
            </a:r>
          </a:p>
          <a:p>
            <a:pPr marL="285750" indent="-285750">
              <a:buFont typeface="Arial" panose="020B0604020202020204" pitchFamily="34" charset="0"/>
              <a:buChar char="•"/>
            </a:pPr>
            <a:r>
              <a:rPr lang="en-US" sz="1400" dirty="0"/>
              <a:t>This with paper will be used a basis to make recommendations to 2.6.11.2</a:t>
            </a:r>
          </a:p>
        </p:txBody>
      </p:sp>
    </p:spTree>
    <p:extLst>
      <p:ext uri="{BB962C8B-B14F-4D97-AF65-F5344CB8AC3E}">
        <p14:creationId xmlns:p14="http://schemas.microsoft.com/office/powerpoint/2010/main" val="42483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391235" y="925009"/>
            <a:ext cx="5379814" cy="1597605"/>
          </a:xfrm>
        </p:spPr>
        <p:txBody>
          <a:bodyPr/>
          <a:lstStyle/>
          <a:p>
            <a:r>
              <a:rPr lang="en-US" dirty="0"/>
              <a:t>Vibrations &amp; Fatigue</a:t>
            </a:r>
            <a:br>
              <a:rPr lang="en-US" dirty="0"/>
            </a:br>
            <a:r>
              <a:rPr lang="en-US" dirty="0"/>
              <a:t>AD hoc group 21</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4" y="2373745"/>
            <a:ext cx="4113478" cy="983463"/>
          </a:xfrm>
        </p:spPr>
        <p:txBody>
          <a:bodyPr/>
          <a:lstStyle/>
          <a:p>
            <a:r>
              <a:rPr lang="en-US" dirty="0"/>
              <a:t>Dr. John Wahba (john.wahba@turriscorp.com)</a:t>
            </a:r>
          </a:p>
          <a:p>
            <a:r>
              <a:rPr lang="en-US" dirty="0"/>
              <a:t>TR14 Committee Meeting </a:t>
            </a:r>
          </a:p>
          <a:p>
            <a:r>
              <a:rPr lang="en-US" dirty="0"/>
              <a:t>SEP 23, 2020</a:t>
            </a:r>
          </a:p>
        </p:txBody>
      </p:sp>
    </p:spTree>
    <p:extLst>
      <p:ext uri="{BB962C8B-B14F-4D97-AF65-F5344CB8AC3E}">
        <p14:creationId xmlns:p14="http://schemas.microsoft.com/office/powerpoint/2010/main" val="2910408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dirty="0"/>
              <a:t>ANNEX M</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54</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545622" y="1200762"/>
            <a:ext cx="4747931" cy="2617495"/>
          </a:xfrm>
        </p:spPr>
        <p:txBody>
          <a:bodyPr/>
          <a:lstStyle/>
          <a:p>
            <a:pPr marL="0" indent="0">
              <a:buNone/>
            </a:pPr>
            <a:r>
              <a:rPr lang="en-US" dirty="0"/>
              <a:t>The Scope is to expand Annex M to address the issues of vibrations and fatigue</a:t>
            </a:r>
          </a:p>
          <a:p>
            <a:pPr marL="0" indent="0">
              <a:buNone/>
            </a:pPr>
            <a:r>
              <a:rPr lang="en-US" dirty="0"/>
              <a:t>Informative Annex with the intention of being Normative</a:t>
            </a:r>
          </a:p>
          <a:p>
            <a:pPr marL="0" indent="0">
              <a:buNone/>
            </a:pPr>
            <a:r>
              <a:rPr lang="en-US" dirty="0"/>
              <a:t>Introduction of an additional loading case to address the following different Types of Vibrations:</a:t>
            </a:r>
          </a:p>
          <a:p>
            <a:pPr marL="578358" lvl="1" indent="0">
              <a:buNone/>
            </a:pPr>
            <a:r>
              <a:rPr lang="en-US" dirty="0">
                <a:solidFill>
                  <a:schemeClr val="accent1">
                    <a:lumMod val="75000"/>
                  </a:schemeClr>
                </a:solidFill>
              </a:rPr>
              <a:t>1- Along Wind Vibrations</a:t>
            </a:r>
          </a:p>
          <a:p>
            <a:pPr marL="578358" lvl="1" indent="0">
              <a:buNone/>
            </a:pPr>
            <a:r>
              <a:rPr lang="en-US" dirty="0">
                <a:solidFill>
                  <a:schemeClr val="accent1">
                    <a:lumMod val="75000"/>
                  </a:schemeClr>
                </a:solidFill>
              </a:rPr>
              <a:t>2- Vortex Shedding (Cross-Wind Vibration)</a:t>
            </a:r>
          </a:p>
          <a:p>
            <a:pPr marL="578358" lvl="1" indent="0">
              <a:buNone/>
            </a:pPr>
            <a:r>
              <a:rPr lang="en-US" dirty="0">
                <a:solidFill>
                  <a:schemeClr val="accent1">
                    <a:lumMod val="75000"/>
                  </a:schemeClr>
                </a:solidFill>
              </a:rPr>
              <a:t>3- Galloping of Triangular shaped shrouds (Cross-Wind Vibration)</a:t>
            </a:r>
          </a:p>
        </p:txBody>
      </p:sp>
      <p:sp>
        <p:nvSpPr>
          <p:cNvPr id="5" name="Rectangle 4"/>
          <p:cNvSpPr/>
          <p:nvPr/>
        </p:nvSpPr>
        <p:spPr>
          <a:xfrm>
            <a:off x="5426441" y="1767718"/>
            <a:ext cx="3147934" cy="3231654"/>
          </a:xfrm>
          <a:prstGeom prst="rect">
            <a:avLst/>
          </a:prstGeom>
        </p:spPr>
        <p:txBody>
          <a:bodyPr wrap="square">
            <a:spAutoFit/>
          </a:bodyPr>
          <a:lstStyle/>
          <a:p>
            <a:endParaRPr lang="en-CA" sz="1200" dirty="0"/>
          </a:p>
          <a:p>
            <a:r>
              <a:rPr lang="de-DE" sz="1200" dirty="0">
                <a:latin typeface="ArialMT"/>
              </a:rPr>
              <a:t>1. 1.2 D + 1.0 Dg + 1.0 Wo</a:t>
            </a:r>
          </a:p>
          <a:p>
            <a:r>
              <a:rPr lang="de-DE" sz="1200" dirty="0">
                <a:latin typeface="ArialMT"/>
              </a:rPr>
              <a:t>2. 0.9 D + 1.0 Dg + 1.0 Wo</a:t>
            </a:r>
          </a:p>
          <a:p>
            <a:r>
              <a:rPr lang="it-IT" sz="1200" dirty="0">
                <a:latin typeface="ArialMT"/>
              </a:rPr>
              <a:t>3. 1.2 D + 1.0 Dg + 1.0 Di + 1.0 Wi + 1.0 Ti</a:t>
            </a:r>
          </a:p>
          <a:p>
            <a:r>
              <a:rPr lang="nn-NO" sz="1200" dirty="0">
                <a:latin typeface="ArialMT"/>
              </a:rPr>
              <a:t>4. 1.2 D + 1.0 Dg + 1.0 Ev + 1.0 Eh</a:t>
            </a:r>
          </a:p>
          <a:p>
            <a:r>
              <a:rPr lang="nn-NO" sz="1200" dirty="0">
                <a:latin typeface="ArialMT"/>
              </a:rPr>
              <a:t>5. 0.9 D + 1.0 Dg - 1.0 Ev + 1.0 Eh</a:t>
            </a:r>
          </a:p>
          <a:p>
            <a:r>
              <a:rPr lang="nn-NO" sz="1200" dirty="0">
                <a:solidFill>
                  <a:srgbClr val="FF0000"/>
                </a:solidFill>
                <a:latin typeface="ArialMT"/>
              </a:rPr>
              <a:t>6. </a:t>
            </a:r>
            <a:r>
              <a:rPr lang="de-DE" sz="1200" dirty="0">
                <a:solidFill>
                  <a:srgbClr val="FF0000"/>
                </a:solidFill>
                <a:latin typeface="ArialMT"/>
              </a:rPr>
              <a:t>1.0 Wf</a:t>
            </a:r>
          </a:p>
          <a:p>
            <a:r>
              <a:rPr lang="nn-NO" sz="1200" dirty="0">
                <a:latin typeface="ArialMT"/>
              </a:rPr>
              <a:t> </a:t>
            </a:r>
            <a:endParaRPr lang="en-CA" sz="1200" dirty="0"/>
          </a:p>
          <a:p>
            <a:r>
              <a:rPr lang="en-CA" sz="1200" dirty="0"/>
              <a:t>where</a:t>
            </a:r>
          </a:p>
          <a:p>
            <a:r>
              <a:rPr lang="en-CA" sz="1200" i="1" dirty="0"/>
              <a:t>D </a:t>
            </a:r>
            <a:r>
              <a:rPr lang="en-CA" sz="1200" dirty="0"/>
              <a:t>= dead load</a:t>
            </a:r>
          </a:p>
          <a:p>
            <a:r>
              <a:rPr lang="en-CA" sz="1200" i="1" dirty="0"/>
              <a:t>W </a:t>
            </a:r>
            <a:r>
              <a:rPr lang="en-CA" sz="1200" dirty="0"/>
              <a:t>= wind load</a:t>
            </a:r>
          </a:p>
          <a:p>
            <a:r>
              <a:rPr lang="en-CA" sz="1200" i="1" dirty="0"/>
              <a:t>I </a:t>
            </a:r>
            <a:r>
              <a:rPr lang="en-CA" sz="1200" dirty="0"/>
              <a:t>= ice load</a:t>
            </a:r>
          </a:p>
          <a:p>
            <a:r>
              <a:rPr lang="en-CA" sz="1200" i="1" dirty="0"/>
              <a:t>T </a:t>
            </a:r>
            <a:r>
              <a:rPr lang="en-CA" sz="1200" dirty="0"/>
              <a:t>= temperature; temperature effects</a:t>
            </a:r>
          </a:p>
          <a:p>
            <a:r>
              <a:rPr lang="en-CA" sz="1200" i="1" dirty="0"/>
              <a:t>E </a:t>
            </a:r>
            <a:r>
              <a:rPr lang="en-CA" sz="1200" dirty="0"/>
              <a:t>= earthquake load</a:t>
            </a:r>
          </a:p>
          <a:p>
            <a:r>
              <a:rPr lang="en-US" sz="1200" i="1" dirty="0">
                <a:solidFill>
                  <a:srgbClr val="FF0000"/>
                </a:solidFill>
              </a:rPr>
              <a:t>WF </a:t>
            </a:r>
            <a:r>
              <a:rPr lang="en-US" sz="1200" dirty="0">
                <a:solidFill>
                  <a:srgbClr val="FF0000"/>
                </a:solidFill>
              </a:rPr>
              <a:t>= the fatigue loading combination whenever applicable in accordance with Annex M</a:t>
            </a:r>
          </a:p>
        </p:txBody>
      </p:sp>
    </p:spTree>
    <p:extLst>
      <p:ext uri="{BB962C8B-B14F-4D97-AF65-F5344CB8AC3E}">
        <p14:creationId xmlns:p14="http://schemas.microsoft.com/office/powerpoint/2010/main" val="723492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087C-77F7-43D0-9E87-17DE9AC3EE66}"/>
              </a:ext>
            </a:extLst>
          </p:cNvPr>
          <p:cNvSpPr>
            <a:spLocks noGrp="1"/>
          </p:cNvSpPr>
          <p:nvPr>
            <p:ph type="title"/>
          </p:nvPr>
        </p:nvSpPr>
        <p:spPr/>
        <p:txBody>
          <a:bodyPr/>
          <a:lstStyle/>
          <a:p>
            <a:r>
              <a:rPr lang="en-US" dirty="0"/>
              <a:t>Current Work</a:t>
            </a:r>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55</a:t>
            </a:fld>
            <a:endParaRPr lang="en-US" dirty="0"/>
          </a:p>
        </p:txBody>
      </p:sp>
      <p:sp>
        <p:nvSpPr>
          <p:cNvPr id="5" name="Content Placeholder 4"/>
          <p:cNvSpPr>
            <a:spLocks noGrp="1"/>
          </p:cNvSpPr>
          <p:nvPr>
            <p:ph idx="1"/>
          </p:nvPr>
        </p:nvSpPr>
        <p:spPr/>
        <p:txBody>
          <a:bodyPr/>
          <a:lstStyle/>
          <a:p>
            <a:r>
              <a:rPr lang="en-US" dirty="0"/>
              <a:t>Analysis of a large sample of existing structures with the proposed wind gust values</a:t>
            </a:r>
          </a:p>
          <a:p>
            <a:r>
              <a:rPr lang="en-US" dirty="0"/>
              <a:t>Adopting the NCHRP Research methodology for determination of fatigue threshold values with modification/expansion to use on Communication structures (larger diameter and more anchor rods)</a:t>
            </a:r>
          </a:p>
          <a:p>
            <a:r>
              <a:rPr lang="en-US" dirty="0"/>
              <a:t>Adopting simplified method for vortex shedding analysis (circular/semi circular poles with minimal or no external appurtenances</a:t>
            </a:r>
          </a:p>
          <a:p>
            <a:endParaRPr lang="en-CA" dirty="0"/>
          </a:p>
        </p:txBody>
      </p:sp>
    </p:spTree>
    <p:extLst>
      <p:ext uri="{BB962C8B-B14F-4D97-AF65-F5344CB8AC3E}">
        <p14:creationId xmlns:p14="http://schemas.microsoft.com/office/powerpoint/2010/main" val="1581547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a:xfrm>
            <a:off x="1550275" y="925009"/>
            <a:ext cx="5153083" cy="1597605"/>
          </a:xfrm>
        </p:spPr>
        <p:txBody>
          <a:bodyPr/>
          <a:lstStyle/>
          <a:p>
            <a:r>
              <a:rPr lang="en-US" sz="3200" dirty="0"/>
              <a:t>TR-14 TIA AD HOC</a:t>
            </a:r>
            <a:br>
              <a:rPr lang="en-US" sz="3200" dirty="0"/>
            </a:br>
            <a:r>
              <a:rPr lang="en-US" sz="3200" dirty="0"/>
              <a:t>Group 22-Foundations</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550275" y="2646924"/>
            <a:ext cx="4911034" cy="708995"/>
          </a:xfrm>
        </p:spPr>
        <p:txBody>
          <a:bodyPr/>
          <a:lstStyle/>
          <a:p>
            <a:pPr>
              <a:lnSpc>
                <a:spcPct val="100000"/>
              </a:lnSpc>
              <a:spcBef>
                <a:spcPts val="0"/>
              </a:spcBef>
            </a:pPr>
            <a:r>
              <a:rPr lang="en-US" dirty="0"/>
              <a:t>Justin Kline P.E. – Paul J Ford</a:t>
            </a:r>
          </a:p>
          <a:p>
            <a:pPr>
              <a:lnSpc>
                <a:spcPct val="100000"/>
              </a:lnSpc>
              <a:spcBef>
                <a:spcPts val="0"/>
              </a:spcBef>
            </a:pPr>
            <a:r>
              <a:rPr lang="en-US" dirty="0"/>
              <a:t>Brian Kermode P.E., S.E. – Paul J Ford</a:t>
            </a:r>
          </a:p>
          <a:p>
            <a:pPr>
              <a:lnSpc>
                <a:spcPct val="100000"/>
              </a:lnSpc>
              <a:spcBef>
                <a:spcPts val="0"/>
              </a:spcBef>
            </a:pPr>
            <a:r>
              <a:rPr lang="en-US" dirty="0"/>
              <a:t>Kal Vencil P.E. – EGSci</a:t>
            </a:r>
          </a:p>
          <a:p>
            <a:pPr>
              <a:lnSpc>
                <a:spcPct val="100000"/>
              </a:lnSpc>
              <a:spcBef>
                <a:spcPts val="0"/>
              </a:spcBef>
            </a:pPr>
            <a:r>
              <a:rPr lang="en-US" dirty="0"/>
              <a:t>Group Email Contact: Nathan Miller (nmiller@pauljford.com)</a:t>
            </a:r>
          </a:p>
        </p:txBody>
      </p:sp>
    </p:spTree>
    <p:extLst>
      <p:ext uri="{BB962C8B-B14F-4D97-AF65-F5344CB8AC3E}">
        <p14:creationId xmlns:p14="http://schemas.microsoft.com/office/powerpoint/2010/main" val="19051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AA492E3D-B6A2-4CB4-9236-8C671992CFBA}"/>
              </a:ext>
            </a:extLst>
          </p:cNvPr>
          <p:cNvSpPr txBox="1">
            <a:spLocks/>
          </p:cNvSpPr>
          <p:nvPr/>
        </p:nvSpPr>
        <p:spPr>
          <a:xfrm>
            <a:off x="5073651" y="606734"/>
            <a:ext cx="3779561" cy="3343554"/>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a:solidFill>
                  <a:schemeClr val="tx1"/>
                </a:solidFill>
              </a:rPr>
              <a:t>Group Goals:</a:t>
            </a:r>
          </a:p>
          <a:p>
            <a:pPr>
              <a:lnSpc>
                <a:spcPct val="100000"/>
              </a:lnSpc>
            </a:pPr>
            <a:r>
              <a:rPr lang="en-US" dirty="0"/>
              <a:t>To propose additional considerations for existing and modified foundation systems by:</a:t>
            </a:r>
          </a:p>
          <a:p>
            <a:pPr lvl="1">
              <a:lnSpc>
                <a:spcPct val="100000"/>
              </a:lnSpc>
            </a:pPr>
            <a:r>
              <a:rPr lang="en-US" dirty="0"/>
              <a:t>Reviewing current industry thinking and approaches</a:t>
            </a:r>
          </a:p>
          <a:p>
            <a:pPr lvl="1">
              <a:lnSpc>
                <a:spcPct val="100000"/>
              </a:lnSpc>
            </a:pPr>
            <a:r>
              <a:rPr lang="en-US" dirty="0"/>
              <a:t>Discussing areas of concern such as load distribution and anchorage</a:t>
            </a:r>
          </a:p>
          <a:p>
            <a:pPr lvl="1">
              <a:lnSpc>
                <a:spcPct val="100000"/>
              </a:lnSpc>
            </a:pPr>
            <a:r>
              <a:rPr lang="en-US" dirty="0"/>
              <a:t>Including geotechnical input and expertise</a:t>
            </a:r>
          </a:p>
          <a:p>
            <a:pPr>
              <a:lnSpc>
                <a:spcPct val="100000"/>
              </a:lnSpc>
            </a:pPr>
            <a:r>
              <a:rPr lang="en-US" dirty="0"/>
              <a:t>To recommend changes for the TIA with Rev. I or White Papers</a:t>
            </a:r>
          </a:p>
        </p:txBody>
      </p:sp>
      <p:sp>
        <p:nvSpPr>
          <p:cNvPr id="2" name="Rectangle 1">
            <a:extLst>
              <a:ext uri="{FF2B5EF4-FFF2-40B4-BE49-F238E27FC236}">
                <a16:creationId xmlns:a16="http://schemas.microsoft.com/office/drawing/2014/main" id="{676FD7EC-B0D7-4BE5-BF59-41D1200E4138}"/>
              </a:ext>
            </a:extLst>
          </p:cNvPr>
          <p:cNvSpPr/>
          <p:nvPr/>
        </p:nvSpPr>
        <p:spPr>
          <a:xfrm>
            <a:off x="4659530" y="497354"/>
            <a:ext cx="4215176" cy="41710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57</a:t>
            </a:fld>
            <a:endParaRPr lang="en-US" dirty="0"/>
          </a:p>
        </p:txBody>
      </p:sp>
      <p:sp>
        <p:nvSpPr>
          <p:cNvPr id="3" name="Content Placeholder 2">
            <a:extLst>
              <a:ext uri="{FF2B5EF4-FFF2-40B4-BE49-F238E27FC236}">
                <a16:creationId xmlns:a16="http://schemas.microsoft.com/office/drawing/2014/main" id="{E82B7385-A707-4A08-A230-4F3D9788C0DC}"/>
              </a:ext>
            </a:extLst>
          </p:cNvPr>
          <p:cNvSpPr>
            <a:spLocks noGrp="1"/>
          </p:cNvSpPr>
          <p:nvPr>
            <p:ph idx="1"/>
          </p:nvPr>
        </p:nvSpPr>
        <p:spPr>
          <a:xfrm>
            <a:off x="5084398" y="502451"/>
            <a:ext cx="3767601" cy="2971606"/>
          </a:xfrm>
        </p:spPr>
        <p:txBody>
          <a:bodyPr/>
          <a:lstStyle/>
          <a:p>
            <a:r>
              <a:rPr lang="en-US" dirty="0"/>
              <a:t>Focus on extending the life of an asset to save money</a:t>
            </a:r>
          </a:p>
          <a:p>
            <a:r>
              <a:rPr lang="en-US" dirty="0"/>
              <a:t>Foundation modifications can be huge financial investments</a:t>
            </a:r>
          </a:p>
          <a:p>
            <a:r>
              <a:rPr lang="en-US" dirty="0"/>
              <a:t>Current industry practices regarding foundation analysis may result in conservative or inefficient designs</a:t>
            </a:r>
          </a:p>
          <a:p>
            <a:r>
              <a:rPr lang="en-US" dirty="0"/>
              <a:t>Alternative methods for foundation analysis are needed to find more cost-effective solutions</a:t>
            </a:r>
          </a:p>
        </p:txBody>
      </p:sp>
      <p:sp>
        <p:nvSpPr>
          <p:cNvPr id="6" name="Arrow: Down 5">
            <a:extLst>
              <a:ext uri="{FF2B5EF4-FFF2-40B4-BE49-F238E27FC236}">
                <a16:creationId xmlns:a16="http://schemas.microsoft.com/office/drawing/2014/main" id="{C1C84E6E-1CED-49EB-AE57-A8A81DC857C2}"/>
              </a:ext>
            </a:extLst>
          </p:cNvPr>
          <p:cNvSpPr/>
          <p:nvPr/>
        </p:nvSpPr>
        <p:spPr>
          <a:xfrm>
            <a:off x="1954924" y="1315348"/>
            <a:ext cx="898635" cy="229282"/>
          </a:xfrm>
          <a:prstGeom prst="downArrow">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19CC6E6-05F3-47EB-BF5A-CA5D52D7306B}"/>
              </a:ext>
            </a:extLst>
          </p:cNvPr>
          <p:cNvGrpSpPr/>
          <p:nvPr/>
        </p:nvGrpSpPr>
        <p:grpSpPr>
          <a:xfrm>
            <a:off x="444500" y="472961"/>
            <a:ext cx="4127500" cy="769441"/>
            <a:chOff x="444500" y="543908"/>
            <a:chExt cx="4127500" cy="769441"/>
          </a:xfrm>
        </p:grpSpPr>
        <p:sp>
          <p:nvSpPr>
            <p:cNvPr id="5" name="Rectangle 4">
              <a:extLst>
                <a:ext uri="{FF2B5EF4-FFF2-40B4-BE49-F238E27FC236}">
                  <a16:creationId xmlns:a16="http://schemas.microsoft.com/office/drawing/2014/main" id="{C3190A25-47F3-42D6-A212-563F129CADF5}"/>
                </a:ext>
              </a:extLst>
            </p:cNvPr>
            <p:cNvSpPr/>
            <p:nvPr/>
          </p:nvSpPr>
          <p:spPr>
            <a:xfrm>
              <a:off x="444500" y="560896"/>
              <a:ext cx="4127500" cy="749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736FB8C-3F6F-4C48-9562-8BBB49893BB2}"/>
                </a:ext>
              </a:extLst>
            </p:cNvPr>
            <p:cNvSpPr txBox="1"/>
            <p:nvPr/>
          </p:nvSpPr>
          <p:spPr>
            <a:xfrm>
              <a:off x="444500" y="543908"/>
              <a:ext cx="4127500" cy="769441"/>
            </a:xfrm>
            <a:prstGeom prst="rect">
              <a:avLst/>
            </a:prstGeom>
            <a:noFill/>
          </p:spPr>
          <p:txBody>
            <a:bodyPr wrap="square" rtlCol="0">
              <a:spAutoFit/>
            </a:bodyPr>
            <a:lstStyle/>
            <a:p>
              <a:pPr algn="ctr"/>
              <a:r>
                <a:rPr lang="en-US" sz="2200" b="1" dirty="0">
                  <a:solidFill>
                    <a:schemeClr val="bg1"/>
                  </a:solidFill>
                  <a:effectLst>
                    <a:outerShdw blurRad="50800" dist="50800" dir="2700000" algn="tl" rotWithShape="0">
                      <a:prstClr val="black">
                        <a:alpha val="75000"/>
                      </a:prstClr>
                    </a:outerShdw>
                  </a:effectLst>
                </a:rPr>
                <a:t>Are alternate methods for foundation analysis needed?</a:t>
              </a:r>
            </a:p>
          </p:txBody>
        </p:sp>
      </p:grpSp>
      <p:grpSp>
        <p:nvGrpSpPr>
          <p:cNvPr id="13" name="Group 12">
            <a:extLst>
              <a:ext uri="{FF2B5EF4-FFF2-40B4-BE49-F238E27FC236}">
                <a16:creationId xmlns:a16="http://schemas.microsoft.com/office/drawing/2014/main" id="{661E22B4-23D8-4E87-88AC-836A96CE0795}"/>
              </a:ext>
            </a:extLst>
          </p:cNvPr>
          <p:cNvGrpSpPr/>
          <p:nvPr/>
        </p:nvGrpSpPr>
        <p:grpSpPr>
          <a:xfrm>
            <a:off x="439243" y="1587933"/>
            <a:ext cx="4127500" cy="769441"/>
            <a:chOff x="444500" y="543908"/>
            <a:chExt cx="4127500" cy="769441"/>
          </a:xfrm>
        </p:grpSpPr>
        <p:sp>
          <p:nvSpPr>
            <p:cNvPr id="14" name="Rectangle 13">
              <a:extLst>
                <a:ext uri="{FF2B5EF4-FFF2-40B4-BE49-F238E27FC236}">
                  <a16:creationId xmlns:a16="http://schemas.microsoft.com/office/drawing/2014/main" id="{8CF64017-B57B-4D93-AB9F-487DA7548F3C}"/>
                </a:ext>
              </a:extLst>
            </p:cNvPr>
            <p:cNvSpPr/>
            <p:nvPr/>
          </p:nvSpPr>
          <p:spPr>
            <a:xfrm>
              <a:off x="444500" y="560896"/>
              <a:ext cx="4127500" cy="749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85755BB-D1BF-4C19-8733-4513DD2BFA43}"/>
                </a:ext>
              </a:extLst>
            </p:cNvPr>
            <p:cNvSpPr txBox="1"/>
            <p:nvPr/>
          </p:nvSpPr>
          <p:spPr>
            <a:xfrm>
              <a:off x="444500" y="543908"/>
              <a:ext cx="4127500" cy="769441"/>
            </a:xfrm>
            <a:prstGeom prst="rect">
              <a:avLst/>
            </a:prstGeom>
            <a:noFill/>
          </p:spPr>
          <p:txBody>
            <a:bodyPr wrap="square" rtlCol="0">
              <a:spAutoFit/>
            </a:bodyPr>
            <a:lstStyle/>
            <a:p>
              <a:pPr algn="ctr"/>
              <a:r>
                <a:rPr lang="en-US" sz="2200" b="1" dirty="0">
                  <a:solidFill>
                    <a:schemeClr val="bg1"/>
                  </a:solidFill>
                  <a:effectLst>
                    <a:outerShdw blurRad="50800" dist="50800" dir="2700000" algn="tl" rotWithShape="0">
                      <a:prstClr val="black">
                        <a:alpha val="75000"/>
                      </a:prstClr>
                    </a:outerShdw>
                  </a:effectLst>
                </a:rPr>
                <a:t>Completed research and developed white paper</a:t>
              </a:r>
            </a:p>
          </p:txBody>
        </p:sp>
      </p:grpSp>
      <p:sp>
        <p:nvSpPr>
          <p:cNvPr id="17" name="Rectangle 16">
            <a:extLst>
              <a:ext uri="{FF2B5EF4-FFF2-40B4-BE49-F238E27FC236}">
                <a16:creationId xmlns:a16="http://schemas.microsoft.com/office/drawing/2014/main" id="{A2769144-2678-4B7A-AD30-A34B927FE004}"/>
              </a:ext>
            </a:extLst>
          </p:cNvPr>
          <p:cNvSpPr/>
          <p:nvPr/>
        </p:nvSpPr>
        <p:spPr>
          <a:xfrm>
            <a:off x="4925196" y="489949"/>
            <a:ext cx="3779561" cy="3767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3F6E9336-8055-4527-8418-FB909F88C763}"/>
              </a:ext>
            </a:extLst>
          </p:cNvPr>
          <p:cNvSpPr txBox="1">
            <a:spLocks/>
          </p:cNvSpPr>
          <p:nvPr/>
        </p:nvSpPr>
        <p:spPr>
          <a:xfrm>
            <a:off x="4923983" y="1544630"/>
            <a:ext cx="3779561" cy="2628412"/>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Conducted initial surveys of typical foundation calculations</a:t>
            </a:r>
          </a:p>
          <a:p>
            <a:r>
              <a:rPr lang="en-US" dirty="0"/>
              <a:t>Completed additional surveys regarding anchorage, geotechnical input and load distribution</a:t>
            </a:r>
          </a:p>
          <a:p>
            <a:r>
              <a:rPr lang="en-US" dirty="0"/>
              <a:t>Researched unfactored stability checks</a:t>
            </a:r>
          </a:p>
          <a:p>
            <a:r>
              <a:rPr lang="en-US" dirty="0"/>
              <a:t>Wrote draft of white paper</a:t>
            </a:r>
          </a:p>
        </p:txBody>
      </p:sp>
      <p:grpSp>
        <p:nvGrpSpPr>
          <p:cNvPr id="19" name="Group 18">
            <a:extLst>
              <a:ext uri="{FF2B5EF4-FFF2-40B4-BE49-F238E27FC236}">
                <a16:creationId xmlns:a16="http://schemas.microsoft.com/office/drawing/2014/main" id="{ECDE6FEF-1B56-4E64-A7FA-D6A28CD7C1C7}"/>
              </a:ext>
            </a:extLst>
          </p:cNvPr>
          <p:cNvGrpSpPr/>
          <p:nvPr/>
        </p:nvGrpSpPr>
        <p:grpSpPr>
          <a:xfrm>
            <a:off x="444886" y="2745042"/>
            <a:ext cx="4127500" cy="769441"/>
            <a:chOff x="444500" y="543908"/>
            <a:chExt cx="4127500" cy="769441"/>
          </a:xfrm>
        </p:grpSpPr>
        <p:sp>
          <p:nvSpPr>
            <p:cNvPr id="20" name="Rectangle 19">
              <a:extLst>
                <a:ext uri="{FF2B5EF4-FFF2-40B4-BE49-F238E27FC236}">
                  <a16:creationId xmlns:a16="http://schemas.microsoft.com/office/drawing/2014/main" id="{BD3661E9-12D0-45D0-BD0D-5373315D0C9F}"/>
                </a:ext>
              </a:extLst>
            </p:cNvPr>
            <p:cNvSpPr/>
            <p:nvPr/>
          </p:nvSpPr>
          <p:spPr>
            <a:xfrm>
              <a:off x="444500" y="560896"/>
              <a:ext cx="4127500" cy="749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3774105-2146-4A60-8A96-A7C9544C4935}"/>
                </a:ext>
              </a:extLst>
            </p:cNvPr>
            <p:cNvSpPr txBox="1"/>
            <p:nvPr/>
          </p:nvSpPr>
          <p:spPr>
            <a:xfrm>
              <a:off x="444500" y="543908"/>
              <a:ext cx="4127500" cy="769441"/>
            </a:xfrm>
            <a:prstGeom prst="rect">
              <a:avLst/>
            </a:prstGeom>
            <a:noFill/>
          </p:spPr>
          <p:txBody>
            <a:bodyPr wrap="square" rtlCol="0">
              <a:spAutoFit/>
            </a:bodyPr>
            <a:lstStyle/>
            <a:p>
              <a:pPr algn="ctr"/>
              <a:r>
                <a:rPr lang="en-US" sz="2200" b="1" dirty="0">
                  <a:solidFill>
                    <a:schemeClr val="bg1"/>
                  </a:solidFill>
                  <a:effectLst>
                    <a:outerShdw blurRad="50800" dist="50800" dir="2700000" algn="tl" rotWithShape="0">
                      <a:prstClr val="black">
                        <a:alpha val="75000"/>
                      </a:prstClr>
                    </a:outerShdw>
                  </a:effectLst>
                </a:rPr>
                <a:t>Start a discussion about this topic</a:t>
              </a:r>
            </a:p>
          </p:txBody>
        </p:sp>
      </p:grpSp>
      <p:grpSp>
        <p:nvGrpSpPr>
          <p:cNvPr id="23" name="Group 22">
            <a:extLst>
              <a:ext uri="{FF2B5EF4-FFF2-40B4-BE49-F238E27FC236}">
                <a16:creationId xmlns:a16="http://schemas.microsoft.com/office/drawing/2014/main" id="{CC70584B-349E-4430-AF76-175E54143E63}"/>
              </a:ext>
            </a:extLst>
          </p:cNvPr>
          <p:cNvGrpSpPr/>
          <p:nvPr/>
        </p:nvGrpSpPr>
        <p:grpSpPr>
          <a:xfrm>
            <a:off x="450529" y="3845711"/>
            <a:ext cx="4127500" cy="788866"/>
            <a:chOff x="444500" y="521330"/>
            <a:chExt cx="4127500" cy="788866"/>
          </a:xfrm>
        </p:grpSpPr>
        <p:sp>
          <p:nvSpPr>
            <p:cNvPr id="24" name="Rectangle 23">
              <a:extLst>
                <a:ext uri="{FF2B5EF4-FFF2-40B4-BE49-F238E27FC236}">
                  <a16:creationId xmlns:a16="http://schemas.microsoft.com/office/drawing/2014/main" id="{39B6CA9C-8D4C-4191-BDDF-6495950CDDA0}"/>
                </a:ext>
              </a:extLst>
            </p:cNvPr>
            <p:cNvSpPr/>
            <p:nvPr/>
          </p:nvSpPr>
          <p:spPr>
            <a:xfrm>
              <a:off x="444500" y="560896"/>
              <a:ext cx="4127500" cy="749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77E0484-88F0-4D3D-9494-D6DFC0980BEC}"/>
                </a:ext>
              </a:extLst>
            </p:cNvPr>
            <p:cNvSpPr txBox="1"/>
            <p:nvPr/>
          </p:nvSpPr>
          <p:spPr>
            <a:xfrm>
              <a:off x="444500" y="521330"/>
              <a:ext cx="4127500" cy="769441"/>
            </a:xfrm>
            <a:prstGeom prst="rect">
              <a:avLst/>
            </a:prstGeom>
            <a:noFill/>
          </p:spPr>
          <p:txBody>
            <a:bodyPr wrap="square" rtlCol="0">
              <a:spAutoFit/>
            </a:bodyPr>
            <a:lstStyle/>
            <a:p>
              <a:pPr algn="ctr"/>
              <a:r>
                <a:rPr lang="en-US" sz="2200" b="1" dirty="0">
                  <a:solidFill>
                    <a:schemeClr val="bg1"/>
                  </a:solidFill>
                  <a:effectLst>
                    <a:outerShdw blurRad="50800" dist="50800" dir="2700000" algn="tl" rotWithShape="0">
                      <a:prstClr val="black">
                        <a:alpha val="75000"/>
                      </a:prstClr>
                    </a:outerShdw>
                  </a:effectLst>
                </a:rPr>
                <a:t>Propose changes to the standards</a:t>
              </a:r>
            </a:p>
          </p:txBody>
        </p:sp>
      </p:grpSp>
      <p:sp>
        <p:nvSpPr>
          <p:cNvPr id="26" name="Arrow: Down 25">
            <a:extLst>
              <a:ext uri="{FF2B5EF4-FFF2-40B4-BE49-F238E27FC236}">
                <a16:creationId xmlns:a16="http://schemas.microsoft.com/office/drawing/2014/main" id="{EF4208C7-2CD7-48CF-A9D7-3F08043A8E32}"/>
              </a:ext>
            </a:extLst>
          </p:cNvPr>
          <p:cNvSpPr/>
          <p:nvPr/>
        </p:nvSpPr>
        <p:spPr>
          <a:xfrm>
            <a:off x="1960567" y="2449884"/>
            <a:ext cx="898635" cy="229282"/>
          </a:xfrm>
          <a:prstGeom prst="downArrow">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425A769A-8591-45E7-AEE9-4DE1D7EC7E56}"/>
              </a:ext>
            </a:extLst>
          </p:cNvPr>
          <p:cNvSpPr/>
          <p:nvPr/>
        </p:nvSpPr>
        <p:spPr>
          <a:xfrm>
            <a:off x="1966210" y="3584417"/>
            <a:ext cx="898635" cy="229282"/>
          </a:xfrm>
          <a:prstGeom prst="downArrow">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0E4BC5-1F6A-431D-A888-8CD5FDD6A760}"/>
              </a:ext>
            </a:extLst>
          </p:cNvPr>
          <p:cNvSpPr/>
          <p:nvPr/>
        </p:nvSpPr>
        <p:spPr>
          <a:xfrm>
            <a:off x="4847783" y="1284219"/>
            <a:ext cx="3896168" cy="3077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536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6">
                                            <p:txEl>
                                              <p:pRg st="1" end="1"/>
                                            </p:txEl>
                                          </p:spTgt>
                                        </p:tgtEl>
                                        <p:attrNameLst>
                                          <p:attrName>style.visibility</p:attrName>
                                        </p:attrNameLst>
                                      </p:cBhvr>
                                      <p:to>
                                        <p:strVal val="visible"/>
                                      </p:to>
                                    </p:set>
                                    <p:animEffect transition="in" filter="wipe(left)">
                                      <p:cBhvr>
                                        <p:cTn id="46" dur="500"/>
                                        <p:tgtEl>
                                          <p:spTgt spid="16">
                                            <p:txEl>
                                              <p:pRg st="1" end="1"/>
                                            </p:txEl>
                                          </p:spTgt>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16">
                                            <p:txEl>
                                              <p:pRg st="2" end="2"/>
                                            </p:txEl>
                                          </p:spTgt>
                                        </p:tgtEl>
                                        <p:attrNameLst>
                                          <p:attrName>style.visibility</p:attrName>
                                        </p:attrNameLst>
                                      </p:cBhvr>
                                      <p:to>
                                        <p:strVal val="visible"/>
                                      </p:to>
                                    </p:set>
                                    <p:animEffect transition="in" filter="wipe(left)">
                                      <p:cBhvr>
                                        <p:cTn id="50" dur="500"/>
                                        <p:tgtEl>
                                          <p:spTgt spid="16">
                                            <p:txEl>
                                              <p:pRg st="2" end="2"/>
                                            </p:txEl>
                                          </p:spTgt>
                                        </p:tgtEl>
                                      </p:cBhvr>
                                    </p:animEffect>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16">
                                            <p:txEl>
                                              <p:pRg st="3" end="3"/>
                                            </p:txEl>
                                          </p:spTgt>
                                        </p:tgtEl>
                                        <p:attrNameLst>
                                          <p:attrName>style.visibility</p:attrName>
                                        </p:attrNameLst>
                                      </p:cBhvr>
                                      <p:to>
                                        <p:strVal val="visible"/>
                                      </p:to>
                                    </p:set>
                                    <p:animEffect transition="in" filter="wipe(left)">
                                      <p:cBhvr>
                                        <p:cTn id="54" dur="500"/>
                                        <p:tgtEl>
                                          <p:spTgt spid="1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0"/>
                            </p:stCondLst>
                            <p:childTnLst>
                              <p:par>
                                <p:cTn id="60" presetID="22" presetClass="entr" presetSubtype="1"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up)">
                                      <p:cBhvr>
                                        <p:cTn id="62" dur="500"/>
                                        <p:tgtEl>
                                          <p:spTgt spid="26"/>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up)">
                                      <p:cBhvr>
                                        <p:cTn id="71" dur="500"/>
                                        <p:tgtEl>
                                          <p:spTgt spid="27"/>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6" grpId="0" animBg="1"/>
      <p:bldP spid="17" grpId="0" animBg="1"/>
      <p:bldP spid="16" grpId="0" build="p"/>
      <p:bldP spid="26" grpId="0"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910-E3B8-415C-AF6B-0405F4DE760A}"/>
              </a:ext>
            </a:extLst>
          </p:cNvPr>
          <p:cNvSpPr>
            <a:spLocks noGrp="1"/>
          </p:cNvSpPr>
          <p:nvPr>
            <p:ph type="title" idx="4294967295"/>
          </p:nvPr>
        </p:nvSpPr>
        <p:spPr>
          <a:xfrm>
            <a:off x="349955" y="513609"/>
            <a:ext cx="4143022" cy="729611"/>
          </a:xfrm>
        </p:spPr>
        <p:txBody>
          <a:bodyPr/>
          <a:lstStyle/>
          <a:p>
            <a:r>
              <a:rPr lang="en-US" sz="2000" dirty="0"/>
              <a:t>What our investigation has taught us:</a:t>
            </a:r>
          </a:p>
        </p:txBody>
      </p:sp>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58</a:t>
            </a:fld>
            <a:endParaRPr lang="en-US" dirty="0"/>
          </a:p>
        </p:txBody>
      </p:sp>
      <p:sp>
        <p:nvSpPr>
          <p:cNvPr id="5" name="Content Placeholder 2">
            <a:extLst>
              <a:ext uri="{FF2B5EF4-FFF2-40B4-BE49-F238E27FC236}">
                <a16:creationId xmlns:a16="http://schemas.microsoft.com/office/drawing/2014/main" id="{7CE48035-15A0-40A5-8207-96802EDF885B}"/>
              </a:ext>
            </a:extLst>
          </p:cNvPr>
          <p:cNvSpPr>
            <a:spLocks noGrp="1"/>
          </p:cNvSpPr>
          <p:nvPr>
            <p:ph idx="1"/>
          </p:nvPr>
        </p:nvSpPr>
        <p:spPr>
          <a:xfrm>
            <a:off x="349956" y="1354667"/>
            <a:ext cx="4052712" cy="1280583"/>
          </a:xfrm>
        </p:spPr>
        <p:txBody>
          <a:bodyPr/>
          <a:lstStyle/>
          <a:p>
            <a:r>
              <a:rPr lang="en-US" dirty="0"/>
              <a:t>Using ASD load combinations (unfactored) for determining foundation stability and soil bearing pressures produces less conservative results</a:t>
            </a:r>
          </a:p>
          <a:p>
            <a:r>
              <a:rPr lang="en-US" dirty="0"/>
              <a:t>Using performance-based design for deep foundations rather than Broms method more accurately models the actual behavior of the foundation</a:t>
            </a:r>
          </a:p>
          <a:p>
            <a:r>
              <a:rPr lang="en-US" dirty="0"/>
              <a:t>Eliminating the 1/phi increase of factored reactions for performance-based analysis provides a more realistic representation of foundation and structural deflections</a:t>
            </a:r>
          </a:p>
        </p:txBody>
      </p:sp>
      <p:sp>
        <p:nvSpPr>
          <p:cNvPr id="8" name="Title 1">
            <a:extLst>
              <a:ext uri="{FF2B5EF4-FFF2-40B4-BE49-F238E27FC236}">
                <a16:creationId xmlns:a16="http://schemas.microsoft.com/office/drawing/2014/main" id="{18F9D01C-70F6-43FF-9ACC-A05A3B8CC16D}"/>
              </a:ext>
            </a:extLst>
          </p:cNvPr>
          <p:cNvSpPr txBox="1">
            <a:spLocks/>
          </p:cNvSpPr>
          <p:nvPr/>
        </p:nvSpPr>
        <p:spPr>
          <a:xfrm>
            <a:off x="4938888" y="519252"/>
            <a:ext cx="4143022" cy="729611"/>
          </a:xfrm>
          <a:prstGeom prst="rect">
            <a:avLst/>
          </a:prstGeom>
        </p:spPr>
        <p:txBody>
          <a:bodyPr vert="horz" lIns="0" tIns="0" rIns="0" bIns="0" rtlCol="0" anchor="b" anchorCtr="0">
            <a:noAutofit/>
          </a:bodyPr>
          <a:lstStyle>
            <a:lvl1pPr algn="l" defTabSz="457200" rtl="0" eaLnBrk="1" latinLnBrk="0" hangingPunct="1">
              <a:spcBef>
                <a:spcPct val="0"/>
              </a:spcBef>
              <a:buNone/>
              <a:defRPr sz="2800" kern="1200" cap="all" baseline="0">
                <a:solidFill>
                  <a:schemeClr val="tx1"/>
                </a:solidFill>
                <a:latin typeface="+mj-lt"/>
                <a:ea typeface="+mj-ea"/>
                <a:cs typeface="+mj-cs"/>
              </a:defRPr>
            </a:lvl1pPr>
          </a:lstStyle>
          <a:p>
            <a:r>
              <a:rPr lang="en-US" sz="2000" dirty="0"/>
              <a:t>What to consider moving forward:</a:t>
            </a:r>
          </a:p>
        </p:txBody>
      </p:sp>
      <p:sp>
        <p:nvSpPr>
          <p:cNvPr id="9" name="Content Placeholder 2">
            <a:extLst>
              <a:ext uri="{FF2B5EF4-FFF2-40B4-BE49-F238E27FC236}">
                <a16:creationId xmlns:a16="http://schemas.microsoft.com/office/drawing/2014/main" id="{2FE2F467-AC18-4244-ABB7-B61827314BAD}"/>
              </a:ext>
            </a:extLst>
          </p:cNvPr>
          <p:cNvSpPr txBox="1">
            <a:spLocks/>
          </p:cNvSpPr>
          <p:nvPr/>
        </p:nvSpPr>
        <p:spPr>
          <a:xfrm>
            <a:off x="4938889" y="1360310"/>
            <a:ext cx="3855156" cy="1280583"/>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can these methods be applied (new foundation designs, analyzing existing foundations, foundations for other structures besides towers)</a:t>
            </a:r>
          </a:p>
          <a:p>
            <a:r>
              <a:rPr lang="en-US" dirty="0"/>
              <a:t>How does this method integrate with other industry standards</a:t>
            </a:r>
          </a:p>
          <a:p>
            <a:r>
              <a:rPr lang="en-US" dirty="0"/>
              <a:t>Do additional factors need to be considered (soil spring, structural stiffness, etc.)</a:t>
            </a:r>
          </a:p>
        </p:txBody>
      </p:sp>
      <p:cxnSp>
        <p:nvCxnSpPr>
          <p:cNvPr id="11" name="Straight Connector 10">
            <a:extLst>
              <a:ext uri="{FF2B5EF4-FFF2-40B4-BE49-F238E27FC236}">
                <a16:creationId xmlns:a16="http://schemas.microsoft.com/office/drawing/2014/main" id="{F5DDB6EB-417B-4C84-8451-C499E2481CB5}"/>
              </a:ext>
            </a:extLst>
          </p:cNvPr>
          <p:cNvCxnSpPr/>
          <p:nvPr/>
        </p:nvCxnSpPr>
        <p:spPr>
          <a:xfrm>
            <a:off x="4572000" y="632178"/>
            <a:ext cx="0" cy="3996266"/>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9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up)">
                                      <p:cBhvr>
                                        <p:cTn id="28" dur="500"/>
                                        <p:tgtEl>
                                          <p:spTgt spid="9">
                                            <p:txEl>
                                              <p:pRg st="0" end="0"/>
                                            </p:tx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up)">
                                      <p:cBhvr>
                                        <p:cTn id="32" dur="500"/>
                                        <p:tgtEl>
                                          <p:spTgt spid="9">
                                            <p:txEl>
                                              <p:pRg st="1" end="1"/>
                                            </p:txEl>
                                          </p:spTgt>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up)">
                                      <p:cBhvr>
                                        <p:cTn id="3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p:bldP spid="8" grpId="0"/>
      <p:bldP spid="9"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24"/>
          <p:cNvPicPr preferRelativeResize="0"/>
          <p:nvPr/>
        </p:nvPicPr>
        <p:blipFill rotWithShape="1">
          <a:blip r:embed="rId3">
            <a:alphaModFix/>
          </a:blip>
          <a:srcRect/>
          <a:stretch/>
        </p:blipFill>
        <p:spPr>
          <a:xfrm>
            <a:off x="0" y="0"/>
            <a:ext cx="9143699" cy="5143500"/>
          </a:xfrm>
          <a:prstGeom prst="rect">
            <a:avLst/>
          </a:prstGeom>
          <a:noFill/>
          <a:ln>
            <a:noFill/>
          </a:ln>
        </p:spPr>
      </p:pic>
      <p:sp>
        <p:nvSpPr>
          <p:cNvPr id="84" name="Google Shape;84;p24"/>
          <p:cNvSpPr txBox="1">
            <a:spLocks noGrp="1"/>
          </p:cNvSpPr>
          <p:nvPr>
            <p:ph type="title"/>
          </p:nvPr>
        </p:nvSpPr>
        <p:spPr>
          <a:xfrm>
            <a:off x="338200" y="1515508"/>
            <a:ext cx="7016100" cy="99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dirty="0">
                <a:solidFill>
                  <a:srgbClr val="000000"/>
                </a:solidFill>
              </a:rPr>
              <a:t>Ad-Hoc 23: </a:t>
            </a:r>
            <a:endParaRPr dirty="0">
              <a:solidFill>
                <a:srgbClr val="000000"/>
              </a:solidFill>
            </a:endParaRPr>
          </a:p>
          <a:p>
            <a:pPr marL="0" lvl="0" indent="0" algn="l" rtl="0">
              <a:lnSpc>
                <a:spcPct val="100000"/>
              </a:lnSpc>
              <a:spcBef>
                <a:spcPts val="0"/>
              </a:spcBef>
              <a:spcAft>
                <a:spcPts val="0"/>
              </a:spcAft>
              <a:buSzPts val="3600"/>
              <a:buNone/>
            </a:pPr>
            <a:r>
              <a:rPr lang="en" dirty="0">
                <a:solidFill>
                  <a:srgbClr val="000000"/>
                </a:solidFill>
              </a:rPr>
              <a:t>Drones</a:t>
            </a:r>
            <a:br>
              <a:rPr lang="en" dirty="0">
                <a:solidFill>
                  <a:srgbClr val="000000"/>
                </a:solidFill>
              </a:rPr>
            </a:br>
            <a:r>
              <a:rPr lang="en" sz="2000" cap="none" dirty="0">
                <a:solidFill>
                  <a:srgbClr val="000000"/>
                </a:solidFill>
              </a:rPr>
              <a:t>Sam McGuire (</a:t>
            </a:r>
            <a:r>
              <a:rPr lang="en-US" sz="2000" cap="none" dirty="0">
                <a:solidFill>
                  <a:srgbClr val="000000"/>
                </a:solidFill>
              </a:rPr>
              <a:t>sam.mcguire@redmountainscientific.com)</a:t>
            </a:r>
            <a:endParaRPr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2382"/>
            <a:ext cx="8686800" cy="57832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930702"/>
            <a:ext cx="8458200" cy="4070345"/>
          </a:xfrm>
          <a:prstGeom prst="rect">
            <a:avLst/>
          </a:prstGeom>
          <a:noFill/>
        </p:spPr>
        <p:txBody>
          <a:bodyPr wrap="square" lIns="68580" tIns="34290" rIns="68580" bIns="34290" rtlCol="0">
            <a:spAutoFit/>
          </a:bodyPr>
          <a:lstStyle/>
          <a:p>
            <a:pPr marL="800100" lvl="1" indent="-342900">
              <a:buFont typeface="+mj-lt"/>
              <a:buAutoNum type="arabicParenR" startAt="5"/>
            </a:pPr>
            <a:r>
              <a:rPr lang="en-US" b="1" dirty="0"/>
              <a:t>TIA Intellectual Property Rights (Early Disclosure Policy)</a:t>
            </a:r>
            <a:endParaRPr lang="en-US" sz="2800" dirty="0"/>
          </a:p>
          <a:p>
            <a:pPr lvl="1"/>
            <a:r>
              <a:rPr lang="en-US" sz="1600" dirty="0"/>
              <a:t>TIA's Intellectual Property Rights Policy can be found in Statements of Policy (ANNEX C) and other clauses and annexes of TIA Standards Development Procedures. Participants in the work of the TIA Formulating Groups are urged to review the appropriate sections. Individual participants are encouraged to notify TIA of any patent(s) or published pending patent application(s) of which they are aware that may be essential to the practice of a proposed TIA Publication, including requirements introduced through normative references, early on in the development to reduce the possibility for delays in the development process and increase the likelihood that the proposed TIA Publication will become a Standard. However, a Patent Holder who has provided TIA with a TIA Patent Holder Statement with respect to the applicable proposed TIA Publication need not (but may elect to) identify its specific patent(s) or published pending patent application(s) that may be essential to the practice of the proposed TIA Publication in question. Patent searches are not required to comply with the TIA Intellectual Property Rights Policy.</a:t>
            </a:r>
          </a:p>
          <a:p>
            <a:pPr lvl="1"/>
            <a:endParaRPr lang="en-US" sz="1600" b="1"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6</a:t>
            </a:fld>
            <a:endParaRPr lang="en-US"/>
          </a:p>
        </p:txBody>
      </p:sp>
    </p:spTree>
    <p:extLst>
      <p:ext uri="{BB962C8B-B14F-4D97-AF65-F5344CB8AC3E}">
        <p14:creationId xmlns:p14="http://schemas.microsoft.com/office/powerpoint/2010/main" val="1803662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95932b8a9f_0_177"/>
          <p:cNvSpPr txBox="1">
            <a:spLocks noGrp="1"/>
          </p:cNvSpPr>
          <p:nvPr>
            <p:ph type="body" idx="4294967295"/>
          </p:nvPr>
        </p:nvSpPr>
        <p:spPr>
          <a:xfrm>
            <a:off x="231600" y="607300"/>
            <a:ext cx="8625600" cy="144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400"/>
              <a:buNone/>
            </a:pPr>
            <a:r>
              <a:rPr lang="en" sz="1300" b="0">
                <a:solidFill>
                  <a:srgbClr val="000000"/>
                </a:solidFill>
              </a:rPr>
              <a:t>The development of a comprehensive knowledge base. This technology has huge benefits to workflows across the supply chain. The two primary goals (among others) are: </a:t>
            </a:r>
            <a:endParaRPr sz="1300" b="0">
              <a:solidFill>
                <a:srgbClr val="000000"/>
              </a:solidFill>
            </a:endParaRPr>
          </a:p>
          <a:p>
            <a:pPr marL="457200" lvl="0" indent="-311150" algn="l" rtl="0">
              <a:lnSpc>
                <a:spcPct val="115000"/>
              </a:lnSpc>
              <a:spcBef>
                <a:spcPts val="1600"/>
              </a:spcBef>
              <a:spcAft>
                <a:spcPts val="0"/>
              </a:spcAft>
              <a:buClr>
                <a:srgbClr val="000000"/>
              </a:buClr>
              <a:buSzPts val="1300"/>
              <a:buAutoNum type="arabicPeriod"/>
            </a:pPr>
            <a:r>
              <a:rPr lang="en" sz="1300" b="0">
                <a:solidFill>
                  <a:srgbClr val="000000"/>
                </a:solidFill>
              </a:rPr>
              <a:t>To help new users up and running faster </a:t>
            </a:r>
            <a:endParaRPr sz="1300" b="0">
              <a:solidFill>
                <a:srgbClr val="000000"/>
              </a:solidFill>
            </a:endParaRPr>
          </a:p>
          <a:p>
            <a:pPr marL="457200" lvl="0" indent="-311150" algn="l" rtl="0">
              <a:lnSpc>
                <a:spcPct val="115000"/>
              </a:lnSpc>
              <a:spcBef>
                <a:spcPts val="0"/>
              </a:spcBef>
              <a:spcAft>
                <a:spcPts val="0"/>
              </a:spcAft>
              <a:buClr>
                <a:srgbClr val="000000"/>
              </a:buClr>
              <a:buSzPts val="1300"/>
              <a:buAutoNum type="arabicPeriod"/>
            </a:pPr>
            <a:r>
              <a:rPr lang="en" sz="1300" b="0">
                <a:solidFill>
                  <a:srgbClr val="000000"/>
                </a:solidFill>
              </a:rPr>
              <a:t>To help users see a faster return on their investment </a:t>
            </a:r>
            <a:endParaRPr sz="1300" b="0">
              <a:solidFill>
                <a:srgbClr val="000000"/>
              </a:solidFill>
            </a:endParaRPr>
          </a:p>
        </p:txBody>
      </p:sp>
      <p:sp>
        <p:nvSpPr>
          <p:cNvPr id="90" name="Google Shape;90;g95932b8a9f_0_177"/>
          <p:cNvSpPr txBox="1">
            <a:spLocks noGrp="1"/>
          </p:cNvSpPr>
          <p:nvPr>
            <p:ph type="body" idx="4294967295"/>
          </p:nvPr>
        </p:nvSpPr>
        <p:spPr>
          <a:xfrm>
            <a:off x="6709775" y="2133025"/>
            <a:ext cx="2415900" cy="74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b="0"/>
              <a:t>- What clients expect</a:t>
            </a:r>
            <a:endParaRPr sz="1200" b="0"/>
          </a:p>
          <a:p>
            <a:pPr marL="0" lvl="0" indent="0" algn="l" rtl="0">
              <a:lnSpc>
                <a:spcPct val="115000"/>
              </a:lnSpc>
              <a:spcBef>
                <a:spcPts val="0"/>
              </a:spcBef>
              <a:spcAft>
                <a:spcPts val="0"/>
              </a:spcAft>
              <a:buSzPts val="1800"/>
              <a:buNone/>
            </a:pPr>
            <a:r>
              <a:rPr lang="en" sz="1200" b="0"/>
              <a:t>- Drone data best practices</a:t>
            </a:r>
            <a:endParaRPr sz="1200" b="0"/>
          </a:p>
        </p:txBody>
      </p:sp>
      <p:sp>
        <p:nvSpPr>
          <p:cNvPr id="91" name="Google Shape;91;g95932b8a9f_0_177"/>
          <p:cNvSpPr txBox="1">
            <a:spLocks noGrp="1"/>
          </p:cNvSpPr>
          <p:nvPr>
            <p:ph type="body" idx="4294967295"/>
          </p:nvPr>
        </p:nvSpPr>
        <p:spPr>
          <a:xfrm>
            <a:off x="2119900" y="4325675"/>
            <a:ext cx="2732700" cy="90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b="0"/>
              <a:t>- Incorporating UAS workflows </a:t>
            </a:r>
            <a:endParaRPr sz="1200" b="0"/>
          </a:p>
          <a:p>
            <a:pPr marL="0" lvl="0" indent="0" algn="l" rtl="0">
              <a:lnSpc>
                <a:spcPct val="115000"/>
              </a:lnSpc>
              <a:spcBef>
                <a:spcPts val="0"/>
              </a:spcBef>
              <a:spcAft>
                <a:spcPts val="0"/>
              </a:spcAft>
              <a:buSzPts val="1800"/>
              <a:buNone/>
            </a:pPr>
            <a:r>
              <a:rPr lang="en" sz="1200" b="0"/>
              <a:t>- Managing day-to-day drone ops	</a:t>
            </a:r>
            <a:endParaRPr sz="1200" b="0"/>
          </a:p>
        </p:txBody>
      </p:sp>
      <p:sp>
        <p:nvSpPr>
          <p:cNvPr id="92" name="Google Shape;92;g95932b8a9f_0_177"/>
          <p:cNvSpPr txBox="1">
            <a:spLocks noGrp="1"/>
          </p:cNvSpPr>
          <p:nvPr>
            <p:ph type="body" idx="4294967295"/>
          </p:nvPr>
        </p:nvSpPr>
        <p:spPr>
          <a:xfrm>
            <a:off x="5126900" y="4325675"/>
            <a:ext cx="2354700" cy="90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b="0"/>
              <a:t>- Data analytics</a:t>
            </a:r>
            <a:endParaRPr sz="1200" b="0"/>
          </a:p>
          <a:p>
            <a:pPr marL="0" lvl="0" indent="0" algn="l" rtl="0">
              <a:lnSpc>
                <a:spcPct val="115000"/>
              </a:lnSpc>
              <a:spcBef>
                <a:spcPts val="0"/>
              </a:spcBef>
              <a:spcAft>
                <a:spcPts val="0"/>
              </a:spcAft>
              <a:buSzPts val="1800"/>
              <a:buNone/>
            </a:pPr>
            <a:r>
              <a:rPr lang="en" sz="1200" b="0"/>
              <a:t>- Tools and best practices</a:t>
            </a:r>
            <a:endParaRPr sz="1200" b="0"/>
          </a:p>
        </p:txBody>
      </p:sp>
      <p:sp>
        <p:nvSpPr>
          <p:cNvPr id="93" name="Google Shape;93;g95932b8a9f_0_177"/>
          <p:cNvSpPr txBox="1">
            <a:spLocks noGrp="1"/>
          </p:cNvSpPr>
          <p:nvPr>
            <p:ph type="body" idx="4294967295"/>
          </p:nvPr>
        </p:nvSpPr>
        <p:spPr>
          <a:xfrm>
            <a:off x="536675" y="2121325"/>
            <a:ext cx="2529000" cy="74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0"/>
              <a:t>- Drone selection</a:t>
            </a:r>
            <a:endParaRPr sz="1200" b="0"/>
          </a:p>
          <a:p>
            <a:pPr marL="0" lvl="0" indent="0" algn="l" rtl="0">
              <a:lnSpc>
                <a:spcPct val="115000"/>
              </a:lnSpc>
              <a:spcBef>
                <a:spcPts val="0"/>
              </a:spcBef>
              <a:spcAft>
                <a:spcPts val="0"/>
              </a:spcAft>
              <a:buSzPts val="1800"/>
              <a:buNone/>
            </a:pPr>
            <a:r>
              <a:rPr lang="en" sz="1200" b="0"/>
              <a:t>- Pilot training</a:t>
            </a:r>
            <a:endParaRPr sz="1200" b="0"/>
          </a:p>
          <a:p>
            <a:pPr marL="0" lvl="0" indent="0" algn="l" rtl="0">
              <a:lnSpc>
                <a:spcPct val="115000"/>
              </a:lnSpc>
              <a:spcBef>
                <a:spcPts val="0"/>
              </a:spcBef>
              <a:spcAft>
                <a:spcPts val="0"/>
              </a:spcAft>
              <a:buSzPts val="1800"/>
              <a:buNone/>
            </a:pPr>
            <a:r>
              <a:rPr lang="en" sz="1200" b="0"/>
              <a:t>- Insurance requirements</a:t>
            </a:r>
            <a:endParaRPr sz="1200" b="0"/>
          </a:p>
        </p:txBody>
      </p:sp>
      <p:sp>
        <p:nvSpPr>
          <p:cNvPr id="94" name="Google Shape;94;g95932b8a9f_0_177" descr="Background pointer shape in timeline graphic"/>
          <p:cNvSpPr/>
          <p:nvPr/>
        </p:nvSpPr>
        <p:spPr>
          <a:xfrm>
            <a:off x="1331534" y="3386990"/>
            <a:ext cx="1563600" cy="513000"/>
          </a:xfrm>
          <a:prstGeom prst="homePlate">
            <a:avLst>
              <a:gd name="adj" fmla="val 50000"/>
            </a:avLst>
          </a:prstGeom>
          <a:solidFill>
            <a:schemeClr val="accent5"/>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a:ea typeface="DM Sans"/>
              <a:cs typeface="DM Sans"/>
              <a:sym typeface="DM Sans"/>
            </a:endParaRPr>
          </a:p>
        </p:txBody>
      </p:sp>
      <p:sp>
        <p:nvSpPr>
          <p:cNvPr id="95" name="Google Shape;95;g95932b8a9f_0_177"/>
          <p:cNvSpPr txBox="1">
            <a:spLocks noGrp="1"/>
          </p:cNvSpPr>
          <p:nvPr>
            <p:ph type="body" idx="4294967295"/>
          </p:nvPr>
        </p:nvSpPr>
        <p:spPr>
          <a:xfrm>
            <a:off x="1331525" y="3481643"/>
            <a:ext cx="1215300" cy="32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sz="1400" b="0">
                <a:solidFill>
                  <a:srgbClr val="000000"/>
                </a:solidFill>
              </a:rPr>
              <a:t>Day One</a:t>
            </a:r>
            <a:endParaRPr sz="1400" b="0">
              <a:solidFill>
                <a:srgbClr val="000000"/>
              </a:solidFill>
            </a:endParaRPr>
          </a:p>
        </p:txBody>
      </p:sp>
      <p:grpSp>
        <p:nvGrpSpPr>
          <p:cNvPr id="96" name="Google Shape;96;g95932b8a9f_0_177"/>
          <p:cNvGrpSpPr/>
          <p:nvPr/>
        </p:nvGrpSpPr>
        <p:grpSpPr>
          <a:xfrm>
            <a:off x="1856192" y="2981938"/>
            <a:ext cx="166081" cy="408554"/>
            <a:chOff x="777447" y="1610215"/>
            <a:chExt cx="198900" cy="593656"/>
          </a:xfrm>
        </p:grpSpPr>
        <p:cxnSp>
          <p:nvCxnSpPr>
            <p:cNvPr id="97" name="Google Shape;97;g95932b8a9f_0_177"/>
            <p:cNvCxnSpPr/>
            <p:nvPr/>
          </p:nvCxnSpPr>
          <p:spPr>
            <a:xfrm>
              <a:off x="876909" y="1649171"/>
              <a:ext cx="0" cy="554700"/>
            </a:xfrm>
            <a:prstGeom prst="straightConnector1">
              <a:avLst/>
            </a:prstGeom>
            <a:noFill/>
            <a:ln w="9525" cap="flat" cmpd="sng">
              <a:solidFill>
                <a:srgbClr val="000000"/>
              </a:solidFill>
              <a:prstDash val="solid"/>
              <a:round/>
              <a:headEnd type="none" w="sm" len="sm"/>
              <a:tailEnd type="none" w="sm" len="sm"/>
            </a:ln>
          </p:spPr>
        </p:cxnSp>
        <p:sp>
          <p:nvSpPr>
            <p:cNvPr id="98" name="Google Shape;98;g95932b8a9f_0_177"/>
            <p:cNvSpPr/>
            <p:nvPr/>
          </p:nvSpPr>
          <p:spPr>
            <a:xfrm>
              <a:off x="777447" y="1610215"/>
              <a:ext cx="198900" cy="1989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 name="Google Shape;99;g95932b8a9f_0_177" descr="Background pointer shape in timeline graphic"/>
          <p:cNvSpPr/>
          <p:nvPr/>
        </p:nvSpPr>
        <p:spPr>
          <a:xfrm>
            <a:off x="2564118" y="3386990"/>
            <a:ext cx="1712700" cy="513000"/>
          </a:xfrm>
          <a:prstGeom prst="chevron">
            <a:avLst>
              <a:gd name="adj" fmla="val 50000"/>
            </a:avLst>
          </a:prstGeom>
          <a:solidFill>
            <a:schemeClr val="accent5"/>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a:ea typeface="DM Sans"/>
              <a:cs typeface="DM Sans"/>
              <a:sym typeface="DM Sans"/>
            </a:endParaRPr>
          </a:p>
        </p:txBody>
      </p:sp>
      <p:grpSp>
        <p:nvGrpSpPr>
          <p:cNvPr id="100" name="Google Shape;100;g95932b8a9f_0_177"/>
          <p:cNvGrpSpPr/>
          <p:nvPr/>
        </p:nvGrpSpPr>
        <p:grpSpPr>
          <a:xfrm>
            <a:off x="3288524" y="3896379"/>
            <a:ext cx="166081" cy="408554"/>
            <a:chOff x="2223534" y="2938958"/>
            <a:chExt cx="198900" cy="593656"/>
          </a:xfrm>
        </p:grpSpPr>
        <p:cxnSp>
          <p:nvCxnSpPr>
            <p:cNvPr id="101" name="Google Shape;101;g95932b8a9f_0_177"/>
            <p:cNvCxnSpPr/>
            <p:nvPr/>
          </p:nvCxnSpPr>
          <p:spPr>
            <a:xfrm rot="10800000">
              <a:off x="2322997" y="2938958"/>
              <a:ext cx="0" cy="554700"/>
            </a:xfrm>
            <a:prstGeom prst="straightConnector1">
              <a:avLst/>
            </a:prstGeom>
            <a:noFill/>
            <a:ln w="9525" cap="flat" cmpd="sng">
              <a:solidFill>
                <a:srgbClr val="000000"/>
              </a:solidFill>
              <a:prstDash val="solid"/>
              <a:round/>
              <a:headEnd type="none" w="sm" len="sm"/>
              <a:tailEnd type="none" w="sm" len="sm"/>
            </a:ln>
          </p:spPr>
        </p:cxnSp>
        <p:sp>
          <p:nvSpPr>
            <p:cNvPr id="102" name="Google Shape;102;g95932b8a9f_0_177"/>
            <p:cNvSpPr/>
            <p:nvPr/>
          </p:nvSpPr>
          <p:spPr>
            <a:xfrm rot="10800000" flipH="1">
              <a:off x="2223534" y="3333714"/>
              <a:ext cx="198900" cy="1989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 name="Google Shape;103;g95932b8a9f_0_177" descr="Background pointer shape in timeline graphic"/>
          <p:cNvSpPr/>
          <p:nvPr/>
        </p:nvSpPr>
        <p:spPr>
          <a:xfrm>
            <a:off x="3946003" y="3386990"/>
            <a:ext cx="1712700" cy="513000"/>
          </a:xfrm>
          <a:prstGeom prst="chevron">
            <a:avLst>
              <a:gd name="adj" fmla="val 50000"/>
            </a:avLst>
          </a:prstGeom>
          <a:solidFill>
            <a:schemeClr val="accent5"/>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a:ea typeface="DM Sans"/>
              <a:cs typeface="DM Sans"/>
              <a:sym typeface="DM Sans"/>
            </a:endParaRPr>
          </a:p>
        </p:txBody>
      </p:sp>
      <p:grpSp>
        <p:nvGrpSpPr>
          <p:cNvPr id="104" name="Google Shape;104;g95932b8a9f_0_177"/>
          <p:cNvGrpSpPr/>
          <p:nvPr/>
        </p:nvGrpSpPr>
        <p:grpSpPr>
          <a:xfrm>
            <a:off x="4653675" y="2981938"/>
            <a:ext cx="166081" cy="408554"/>
            <a:chOff x="3918084" y="1610215"/>
            <a:chExt cx="198900" cy="593656"/>
          </a:xfrm>
        </p:grpSpPr>
        <p:cxnSp>
          <p:nvCxnSpPr>
            <p:cNvPr id="105" name="Google Shape;105;g95932b8a9f_0_177"/>
            <p:cNvCxnSpPr/>
            <p:nvPr/>
          </p:nvCxnSpPr>
          <p:spPr>
            <a:xfrm>
              <a:off x="4017546" y="1649171"/>
              <a:ext cx="0" cy="554700"/>
            </a:xfrm>
            <a:prstGeom prst="straightConnector1">
              <a:avLst/>
            </a:prstGeom>
            <a:noFill/>
            <a:ln w="9525" cap="flat" cmpd="sng">
              <a:solidFill>
                <a:srgbClr val="000000"/>
              </a:solidFill>
              <a:prstDash val="solid"/>
              <a:round/>
              <a:headEnd type="none" w="sm" len="sm"/>
              <a:tailEnd type="none" w="sm" len="sm"/>
            </a:ln>
          </p:spPr>
        </p:cxnSp>
        <p:sp>
          <p:nvSpPr>
            <p:cNvPr id="106" name="Google Shape;106;g95932b8a9f_0_177"/>
            <p:cNvSpPr/>
            <p:nvPr/>
          </p:nvSpPr>
          <p:spPr>
            <a:xfrm>
              <a:off x="3918084" y="1610215"/>
              <a:ext cx="198900" cy="1989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7" name="Google Shape;107;g95932b8a9f_0_177" descr="Background pointer shape in timeline graphic"/>
          <p:cNvSpPr/>
          <p:nvPr/>
        </p:nvSpPr>
        <p:spPr>
          <a:xfrm>
            <a:off x="5327888" y="3386990"/>
            <a:ext cx="1712700" cy="513000"/>
          </a:xfrm>
          <a:prstGeom prst="chevron">
            <a:avLst>
              <a:gd name="adj" fmla="val 50000"/>
            </a:avLst>
          </a:prstGeom>
          <a:solidFill>
            <a:schemeClr val="accent5"/>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a:ea typeface="DM Sans"/>
              <a:cs typeface="DM Sans"/>
              <a:sym typeface="DM Sans"/>
            </a:endParaRPr>
          </a:p>
        </p:txBody>
      </p:sp>
      <p:grpSp>
        <p:nvGrpSpPr>
          <p:cNvPr id="108" name="Google Shape;108;g95932b8a9f_0_177"/>
          <p:cNvGrpSpPr/>
          <p:nvPr/>
        </p:nvGrpSpPr>
        <p:grpSpPr>
          <a:xfrm>
            <a:off x="6034362" y="3896379"/>
            <a:ext cx="166081" cy="408554"/>
            <a:chOff x="5958946" y="2938958"/>
            <a:chExt cx="198900" cy="593656"/>
          </a:xfrm>
        </p:grpSpPr>
        <p:cxnSp>
          <p:nvCxnSpPr>
            <p:cNvPr id="109" name="Google Shape;109;g95932b8a9f_0_177"/>
            <p:cNvCxnSpPr/>
            <p:nvPr/>
          </p:nvCxnSpPr>
          <p:spPr>
            <a:xfrm rot="10800000">
              <a:off x="6058409" y="2938958"/>
              <a:ext cx="0" cy="554700"/>
            </a:xfrm>
            <a:prstGeom prst="straightConnector1">
              <a:avLst/>
            </a:prstGeom>
            <a:noFill/>
            <a:ln w="9525" cap="flat" cmpd="sng">
              <a:solidFill>
                <a:srgbClr val="000000"/>
              </a:solidFill>
              <a:prstDash val="solid"/>
              <a:round/>
              <a:headEnd type="none" w="sm" len="sm"/>
              <a:tailEnd type="none" w="sm" len="sm"/>
            </a:ln>
          </p:spPr>
        </p:cxnSp>
        <p:sp>
          <p:nvSpPr>
            <p:cNvPr id="110" name="Google Shape;110;g95932b8a9f_0_177"/>
            <p:cNvSpPr/>
            <p:nvPr/>
          </p:nvSpPr>
          <p:spPr>
            <a:xfrm rot="10800000" flipH="1">
              <a:off x="5958946" y="3333714"/>
              <a:ext cx="198900" cy="1989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 name="Google Shape;111;g95932b8a9f_0_177" descr="Background pointer shape in timeline graphic"/>
          <p:cNvSpPr/>
          <p:nvPr/>
        </p:nvSpPr>
        <p:spPr>
          <a:xfrm>
            <a:off x="6709774" y="3386990"/>
            <a:ext cx="1712700" cy="513000"/>
          </a:xfrm>
          <a:prstGeom prst="chevron">
            <a:avLst>
              <a:gd name="adj" fmla="val 50000"/>
            </a:avLst>
          </a:prstGeom>
          <a:solidFill>
            <a:schemeClr val="accent5"/>
          </a:solidFill>
          <a:ln w="9525" cap="flat" cmpd="sng">
            <a:solidFill>
              <a:schemeClr val="lt1"/>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DM Sans"/>
              <a:ea typeface="DM Sans"/>
              <a:cs typeface="DM Sans"/>
              <a:sym typeface="DM Sans"/>
            </a:endParaRPr>
          </a:p>
        </p:txBody>
      </p:sp>
      <p:sp>
        <p:nvSpPr>
          <p:cNvPr id="112" name="Google Shape;112;g95932b8a9f_0_177"/>
          <p:cNvSpPr txBox="1">
            <a:spLocks noGrp="1"/>
          </p:cNvSpPr>
          <p:nvPr>
            <p:ph type="body" idx="4294967295"/>
          </p:nvPr>
        </p:nvSpPr>
        <p:spPr>
          <a:xfrm>
            <a:off x="7112334" y="3481643"/>
            <a:ext cx="1098600" cy="323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SzPts val="1800"/>
              <a:buNone/>
            </a:pPr>
            <a:r>
              <a:rPr lang="en" sz="1400" b="0">
                <a:solidFill>
                  <a:srgbClr val="000000"/>
                </a:solidFill>
              </a:rPr>
              <a:t>Delivery</a:t>
            </a:r>
            <a:endParaRPr sz="1400" b="0">
              <a:solidFill>
                <a:srgbClr val="000000"/>
              </a:solidFill>
            </a:endParaRPr>
          </a:p>
        </p:txBody>
      </p:sp>
      <p:grpSp>
        <p:nvGrpSpPr>
          <p:cNvPr id="113" name="Google Shape;113;g95932b8a9f_0_177"/>
          <p:cNvGrpSpPr/>
          <p:nvPr/>
        </p:nvGrpSpPr>
        <p:grpSpPr>
          <a:xfrm>
            <a:off x="7451199" y="2981938"/>
            <a:ext cx="166081" cy="408554"/>
            <a:chOff x="3918084" y="1610215"/>
            <a:chExt cx="198900" cy="593656"/>
          </a:xfrm>
        </p:grpSpPr>
        <p:cxnSp>
          <p:nvCxnSpPr>
            <p:cNvPr id="114" name="Google Shape;114;g95932b8a9f_0_177"/>
            <p:cNvCxnSpPr/>
            <p:nvPr/>
          </p:nvCxnSpPr>
          <p:spPr>
            <a:xfrm>
              <a:off x="4017546" y="1649171"/>
              <a:ext cx="0" cy="554700"/>
            </a:xfrm>
            <a:prstGeom prst="straightConnector1">
              <a:avLst/>
            </a:prstGeom>
            <a:noFill/>
            <a:ln w="9525" cap="flat" cmpd="sng">
              <a:solidFill>
                <a:srgbClr val="000000"/>
              </a:solidFill>
              <a:prstDash val="solid"/>
              <a:round/>
              <a:headEnd type="none" w="sm" len="sm"/>
              <a:tailEnd type="none" w="sm" len="sm"/>
            </a:ln>
          </p:spPr>
        </p:cxnSp>
        <p:sp>
          <p:nvSpPr>
            <p:cNvPr id="115" name="Google Shape;115;g95932b8a9f_0_177"/>
            <p:cNvSpPr/>
            <p:nvPr/>
          </p:nvSpPr>
          <p:spPr>
            <a:xfrm>
              <a:off x="3918084" y="1610215"/>
              <a:ext cx="198900" cy="1989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 name="Google Shape;116;g95932b8a9f_0_177"/>
          <p:cNvSpPr txBox="1"/>
          <p:nvPr/>
        </p:nvSpPr>
        <p:spPr>
          <a:xfrm>
            <a:off x="102825" y="193425"/>
            <a:ext cx="8419800" cy="59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latin typeface="DM Sans"/>
                <a:ea typeface="DM Sans"/>
                <a:cs typeface="DM Sans"/>
                <a:sym typeface="DM Sans"/>
              </a:rPr>
              <a:t>Knowledge Base Development - In Progress</a:t>
            </a:r>
            <a:endParaRPr sz="1400" b="0" i="0" u="none" strike="noStrike" cap="none">
              <a:solidFill>
                <a:srgbClr val="000000"/>
              </a:solidFill>
              <a:latin typeface="Arial"/>
              <a:ea typeface="Arial"/>
              <a:cs typeface="Arial"/>
              <a:sym typeface="Arial"/>
            </a:endParaRPr>
          </a:p>
        </p:txBody>
      </p:sp>
      <p:sp>
        <p:nvSpPr>
          <p:cNvPr id="117" name="Google Shape;117;g95932b8a9f_0_177"/>
          <p:cNvSpPr txBox="1">
            <a:spLocks noGrp="1"/>
          </p:cNvSpPr>
          <p:nvPr>
            <p:ph type="body" idx="4294967295"/>
          </p:nvPr>
        </p:nvSpPr>
        <p:spPr>
          <a:xfrm>
            <a:off x="3354250" y="2365525"/>
            <a:ext cx="2813700" cy="51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b="0"/>
              <a:t>Working towards operations at scale</a:t>
            </a:r>
            <a:endParaRPr sz="1200" b="0"/>
          </a:p>
          <a:p>
            <a:pPr marL="0" lvl="0" indent="0" algn="l" rtl="0">
              <a:lnSpc>
                <a:spcPct val="115000"/>
              </a:lnSpc>
              <a:spcBef>
                <a:spcPts val="0"/>
              </a:spcBef>
              <a:spcAft>
                <a:spcPts val="0"/>
              </a:spcAft>
              <a:buSzPts val="1800"/>
              <a:buNone/>
            </a:pPr>
            <a:endParaRPr sz="1200" b="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95932b8a9f_0_16"/>
          <p:cNvPicPr preferRelativeResize="0"/>
          <p:nvPr/>
        </p:nvPicPr>
        <p:blipFill>
          <a:blip r:embed="rId3">
            <a:alphaModFix/>
          </a:blip>
          <a:stretch>
            <a:fillRect/>
          </a:stretch>
        </p:blipFill>
        <p:spPr>
          <a:xfrm>
            <a:off x="5541602" y="1573623"/>
            <a:ext cx="2475476" cy="775425"/>
          </a:xfrm>
          <a:prstGeom prst="rect">
            <a:avLst/>
          </a:prstGeom>
          <a:noFill/>
          <a:ln>
            <a:noFill/>
          </a:ln>
        </p:spPr>
      </p:pic>
      <p:pic>
        <p:nvPicPr>
          <p:cNvPr id="123" name="Google Shape;123;g95932b8a9f_0_16"/>
          <p:cNvPicPr preferRelativeResize="0"/>
          <p:nvPr/>
        </p:nvPicPr>
        <p:blipFill rotWithShape="1">
          <a:blip r:embed="rId4">
            <a:alphaModFix/>
          </a:blip>
          <a:srcRect b="35199"/>
          <a:stretch/>
        </p:blipFill>
        <p:spPr>
          <a:xfrm>
            <a:off x="5626252" y="4026125"/>
            <a:ext cx="2501350" cy="775426"/>
          </a:xfrm>
          <a:prstGeom prst="rect">
            <a:avLst/>
          </a:prstGeom>
          <a:noFill/>
          <a:ln>
            <a:noFill/>
          </a:ln>
        </p:spPr>
      </p:pic>
      <p:pic>
        <p:nvPicPr>
          <p:cNvPr id="124" name="Google Shape;124;g95932b8a9f_0_16"/>
          <p:cNvPicPr preferRelativeResize="0"/>
          <p:nvPr/>
        </p:nvPicPr>
        <p:blipFill rotWithShape="1">
          <a:blip r:embed="rId5">
            <a:alphaModFix/>
          </a:blip>
          <a:srcRect b="27299"/>
          <a:stretch/>
        </p:blipFill>
        <p:spPr>
          <a:xfrm>
            <a:off x="6100200" y="2799875"/>
            <a:ext cx="1553443" cy="775425"/>
          </a:xfrm>
          <a:prstGeom prst="rect">
            <a:avLst/>
          </a:prstGeom>
          <a:noFill/>
          <a:ln>
            <a:noFill/>
          </a:ln>
        </p:spPr>
      </p:pic>
      <p:pic>
        <p:nvPicPr>
          <p:cNvPr id="125" name="Google Shape;125;g95932b8a9f_0_16"/>
          <p:cNvPicPr preferRelativeResize="0"/>
          <p:nvPr/>
        </p:nvPicPr>
        <p:blipFill rotWithShape="1">
          <a:blip r:embed="rId6">
            <a:alphaModFix/>
          </a:blip>
          <a:srcRect l="18384" t="25014" r="50000" b="56385"/>
          <a:stretch/>
        </p:blipFill>
        <p:spPr>
          <a:xfrm>
            <a:off x="5541600" y="303600"/>
            <a:ext cx="2475475" cy="819191"/>
          </a:xfrm>
          <a:prstGeom prst="rect">
            <a:avLst/>
          </a:prstGeom>
          <a:noFill/>
          <a:ln>
            <a:noFill/>
          </a:ln>
        </p:spPr>
      </p:pic>
      <p:sp>
        <p:nvSpPr>
          <p:cNvPr id="126" name="Google Shape;126;g95932b8a9f_0_16"/>
          <p:cNvSpPr txBox="1">
            <a:spLocks noGrp="1"/>
          </p:cNvSpPr>
          <p:nvPr>
            <p:ph type="title"/>
          </p:nvPr>
        </p:nvSpPr>
        <p:spPr>
          <a:xfrm>
            <a:off x="230250" y="542100"/>
            <a:ext cx="4273200" cy="95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2800" dirty="0">
                <a:solidFill>
                  <a:srgbClr val="000000"/>
                </a:solidFill>
              </a:rPr>
              <a:t>Drone Expo </a:t>
            </a:r>
            <a:r>
              <a:rPr lang="en" sz="2800" strike="sngStrike" dirty="0">
                <a:solidFill>
                  <a:srgbClr val="000000"/>
                </a:solidFill>
              </a:rPr>
              <a:t>2020</a:t>
            </a:r>
            <a:r>
              <a:rPr lang="en" sz="2800" dirty="0">
                <a:solidFill>
                  <a:srgbClr val="000000"/>
                </a:solidFill>
              </a:rPr>
              <a:t> 2021</a:t>
            </a:r>
            <a:endParaRPr sz="2800" dirty="0">
              <a:solidFill>
                <a:srgbClr val="000000"/>
              </a:solidFill>
            </a:endParaRPr>
          </a:p>
        </p:txBody>
      </p:sp>
      <p:sp>
        <p:nvSpPr>
          <p:cNvPr id="127" name="Google Shape;127;g95932b8a9f_0_16"/>
          <p:cNvSpPr txBox="1">
            <a:spLocks noGrp="1"/>
          </p:cNvSpPr>
          <p:nvPr>
            <p:ph type="body" idx="1"/>
          </p:nvPr>
        </p:nvSpPr>
        <p:spPr>
          <a:xfrm>
            <a:off x="230250" y="1265382"/>
            <a:ext cx="4685700" cy="365296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SzPts val="1400"/>
              <a:buNone/>
            </a:pPr>
            <a:r>
              <a:rPr lang="en" b="0" u="sng" dirty="0">
                <a:solidFill>
                  <a:srgbClr val="000000"/>
                </a:solidFill>
              </a:rPr>
              <a:t>Overview</a:t>
            </a:r>
            <a:r>
              <a:rPr lang="en" b="0" dirty="0">
                <a:solidFill>
                  <a:srgbClr val="000000"/>
                </a:solidFill>
              </a:rPr>
              <a:t>: With the support of SBA Communications, TIA, NATE, and Red Mountain Scientific the Drones Ad Hoc will host a first of its kind UAS Expo. </a:t>
            </a:r>
            <a:endParaRPr b="0" dirty="0">
              <a:solidFill>
                <a:srgbClr val="000000"/>
              </a:solidFill>
            </a:endParaRPr>
          </a:p>
          <a:p>
            <a:pPr marL="0" marR="0" lvl="0" indent="0" algn="l" rtl="0">
              <a:lnSpc>
                <a:spcPct val="115000"/>
              </a:lnSpc>
              <a:spcBef>
                <a:spcPts val="1600"/>
              </a:spcBef>
              <a:spcAft>
                <a:spcPts val="0"/>
              </a:spcAft>
              <a:buSzPts val="1400"/>
              <a:buNone/>
            </a:pPr>
            <a:r>
              <a:rPr lang="en" b="0" u="sng" dirty="0">
                <a:solidFill>
                  <a:srgbClr val="000000"/>
                </a:solidFill>
              </a:rPr>
              <a:t>Timing</a:t>
            </a:r>
            <a:r>
              <a:rPr lang="en" b="0" dirty="0">
                <a:solidFill>
                  <a:srgbClr val="000000"/>
                </a:solidFill>
              </a:rPr>
              <a:t>: TBD (thanks, COVID…)</a:t>
            </a:r>
            <a:endParaRPr b="0" dirty="0">
              <a:solidFill>
                <a:srgbClr val="000000"/>
              </a:solidFill>
            </a:endParaRPr>
          </a:p>
          <a:p>
            <a:pPr marL="0" marR="0" lvl="0" indent="0" algn="l" rtl="0">
              <a:lnSpc>
                <a:spcPct val="115000"/>
              </a:lnSpc>
              <a:spcBef>
                <a:spcPts val="1600"/>
              </a:spcBef>
              <a:spcAft>
                <a:spcPts val="0"/>
              </a:spcAft>
              <a:buSzPts val="1400"/>
              <a:buNone/>
            </a:pPr>
            <a:r>
              <a:rPr lang="en" b="0" u="sng" dirty="0">
                <a:solidFill>
                  <a:srgbClr val="000000"/>
                </a:solidFill>
              </a:rPr>
              <a:t>Goal</a:t>
            </a:r>
            <a:r>
              <a:rPr lang="en" b="0" dirty="0">
                <a:solidFill>
                  <a:srgbClr val="000000"/>
                </a:solidFill>
              </a:rPr>
              <a:t>: Simulate and gather data on a variety of real world scenarios including: </a:t>
            </a:r>
            <a:endParaRPr b="0" dirty="0">
              <a:solidFill>
                <a:srgbClr val="000000"/>
              </a:solidFill>
            </a:endParaRPr>
          </a:p>
          <a:p>
            <a:pPr marL="457200" marR="0" lvl="0" indent="-317500" algn="l" rtl="0">
              <a:lnSpc>
                <a:spcPct val="115000"/>
              </a:lnSpc>
              <a:spcBef>
                <a:spcPts val="1600"/>
              </a:spcBef>
              <a:spcAft>
                <a:spcPts val="0"/>
              </a:spcAft>
              <a:buClr>
                <a:srgbClr val="000000"/>
              </a:buClr>
              <a:buSzPts val="1400"/>
              <a:buChar char="●"/>
            </a:pPr>
            <a:r>
              <a:rPr lang="en" b="0" dirty="0">
                <a:solidFill>
                  <a:srgbClr val="000000"/>
                </a:solidFill>
              </a:rPr>
              <a:t>Drone vs. antenna impact and damage</a:t>
            </a:r>
            <a:endParaRPr b="0" dirty="0">
              <a:solidFill>
                <a:srgbClr val="000000"/>
              </a:solidFill>
            </a:endParaRPr>
          </a:p>
          <a:p>
            <a:pPr marL="457200" marR="0" lvl="0" indent="-317500" algn="l" rtl="0">
              <a:lnSpc>
                <a:spcPct val="115000"/>
              </a:lnSpc>
              <a:spcBef>
                <a:spcPts val="0"/>
              </a:spcBef>
              <a:spcAft>
                <a:spcPts val="0"/>
              </a:spcAft>
              <a:buClr>
                <a:srgbClr val="000000"/>
              </a:buClr>
              <a:buSzPts val="1400"/>
              <a:buChar char="●"/>
            </a:pPr>
            <a:r>
              <a:rPr lang="en" b="0" dirty="0">
                <a:solidFill>
                  <a:srgbClr val="000000"/>
                </a:solidFill>
              </a:rPr>
              <a:t>Drone impact fall radius</a:t>
            </a:r>
            <a:endParaRPr b="0" dirty="0">
              <a:solidFill>
                <a:srgbClr val="000000"/>
              </a:solidFill>
            </a:endParaRPr>
          </a:p>
          <a:p>
            <a:pPr marL="457200" marR="0" lvl="0" indent="-317500" algn="l" rtl="0">
              <a:lnSpc>
                <a:spcPct val="115000"/>
              </a:lnSpc>
              <a:spcBef>
                <a:spcPts val="0"/>
              </a:spcBef>
              <a:spcAft>
                <a:spcPts val="0"/>
              </a:spcAft>
              <a:buClr>
                <a:srgbClr val="000000"/>
              </a:buClr>
              <a:buSzPts val="1400"/>
              <a:buChar char="●"/>
            </a:pPr>
            <a:r>
              <a:rPr lang="en" b="0" dirty="0">
                <a:solidFill>
                  <a:srgbClr val="000000"/>
                </a:solidFill>
              </a:rPr>
              <a:t>Flight disruption vs. spectrum and frequency</a:t>
            </a:r>
            <a:endParaRPr b="0" dirty="0">
              <a:solidFill>
                <a:srgbClr val="000000"/>
              </a:solidFill>
            </a:endParaRPr>
          </a:p>
          <a:p>
            <a:pPr marL="457200" marR="0" lvl="0" indent="-317500" algn="l" rtl="0">
              <a:lnSpc>
                <a:spcPct val="115000"/>
              </a:lnSpc>
              <a:spcBef>
                <a:spcPts val="0"/>
              </a:spcBef>
              <a:spcAft>
                <a:spcPts val="0"/>
              </a:spcAft>
              <a:buClr>
                <a:srgbClr val="000000"/>
              </a:buClr>
              <a:buSzPts val="1400"/>
              <a:buChar char="●"/>
            </a:pPr>
            <a:r>
              <a:rPr lang="en" b="0" dirty="0">
                <a:solidFill>
                  <a:srgbClr val="000000"/>
                </a:solidFill>
              </a:rPr>
              <a:t>Automated vs. manual flight</a:t>
            </a:r>
            <a:endParaRPr b="0" dirty="0">
              <a:solidFill>
                <a:srgbClr val="000000"/>
              </a:solidFill>
            </a:endParaRPr>
          </a:p>
          <a:p>
            <a:pPr marL="0" lvl="0" indent="0" algn="l" rtl="0">
              <a:lnSpc>
                <a:spcPct val="115000"/>
              </a:lnSpc>
              <a:spcBef>
                <a:spcPts val="1600"/>
              </a:spcBef>
              <a:spcAft>
                <a:spcPts val="0"/>
              </a:spcAft>
              <a:buSzPts val="1400"/>
              <a:buNone/>
            </a:pPr>
            <a:endParaRPr b="0" dirty="0">
              <a:solidFill>
                <a:srgbClr val="000000"/>
              </a:solidFill>
            </a:endParaRPr>
          </a:p>
          <a:p>
            <a:pPr marL="0" lvl="0" indent="0" algn="l" rtl="0">
              <a:lnSpc>
                <a:spcPct val="115000"/>
              </a:lnSpc>
              <a:spcBef>
                <a:spcPts val="1600"/>
              </a:spcBef>
              <a:spcAft>
                <a:spcPts val="0"/>
              </a:spcAft>
              <a:buSzPts val="1400"/>
              <a:buNone/>
            </a:pPr>
            <a:endParaRPr b="0" dirty="0">
              <a:solidFill>
                <a:srgbClr val="000000"/>
              </a:solidFill>
            </a:endParaRPr>
          </a:p>
          <a:p>
            <a:pPr marL="0" lvl="0" indent="0" algn="l" rtl="0">
              <a:lnSpc>
                <a:spcPct val="115000"/>
              </a:lnSpc>
              <a:spcBef>
                <a:spcPts val="1600"/>
              </a:spcBef>
              <a:spcAft>
                <a:spcPts val="0"/>
              </a:spcAft>
              <a:buSzPts val="1400"/>
              <a:buNone/>
            </a:pPr>
            <a:endParaRPr b="0" dirty="0">
              <a:solidFill>
                <a:srgbClr val="000000"/>
              </a:solidFill>
            </a:endParaRPr>
          </a:p>
          <a:p>
            <a:pPr marL="0" lvl="0" indent="0" algn="l" rtl="0">
              <a:lnSpc>
                <a:spcPct val="115000"/>
              </a:lnSpc>
              <a:spcBef>
                <a:spcPts val="1600"/>
              </a:spcBef>
              <a:spcAft>
                <a:spcPts val="1600"/>
              </a:spcAft>
              <a:buSzPts val="1400"/>
              <a:buNone/>
            </a:pPr>
            <a:endParaRPr b="0" dirty="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p:txBody>
          <a:bodyPr/>
          <a:lstStyle/>
          <a:p>
            <a:r>
              <a:rPr lang="en-US" dirty="0"/>
              <a:t>Small Cell Ad Hoc Group 24</a:t>
            </a:r>
          </a:p>
        </p:txBody>
      </p:sp>
      <p:sp>
        <p:nvSpPr>
          <p:cNvPr id="7" name="Rectangle 6">
            <a:extLst>
              <a:ext uri="{FF2B5EF4-FFF2-40B4-BE49-F238E27FC236}">
                <a16:creationId xmlns:a16="http://schemas.microsoft.com/office/drawing/2014/main" id="{F29A62AF-ACA5-41B3-99F1-1BCC80D122D0}"/>
              </a:ext>
            </a:extLst>
          </p:cNvPr>
          <p:cNvSpPr/>
          <p:nvPr/>
        </p:nvSpPr>
        <p:spPr>
          <a:xfrm>
            <a:off x="2996455" y="2435784"/>
            <a:ext cx="2610770" cy="246221"/>
          </a:xfrm>
          <a:prstGeom prst="rect">
            <a:avLst/>
          </a:prstGeom>
        </p:spPr>
        <p:txBody>
          <a:bodyPr wrap="square">
            <a:spAutoFit/>
          </a:bodyPr>
          <a:lstStyle/>
          <a:p>
            <a:endParaRPr lang="en-US" sz="1000" dirty="0">
              <a:solidFill>
                <a:schemeClr val="bg1"/>
              </a:solidFill>
            </a:endParaRPr>
          </a:p>
        </p:txBody>
      </p:sp>
      <p:sp>
        <p:nvSpPr>
          <p:cNvPr id="10" name="Rectangle 9">
            <a:extLst>
              <a:ext uri="{FF2B5EF4-FFF2-40B4-BE49-F238E27FC236}">
                <a16:creationId xmlns:a16="http://schemas.microsoft.com/office/drawing/2014/main" id="{0678BC9D-5FEC-44B6-9DBF-1BDF6AD006FD}"/>
              </a:ext>
            </a:extLst>
          </p:cNvPr>
          <p:cNvSpPr/>
          <p:nvPr/>
        </p:nvSpPr>
        <p:spPr>
          <a:xfrm>
            <a:off x="1644003" y="2435785"/>
            <a:ext cx="3517719" cy="1015663"/>
          </a:xfrm>
          <a:prstGeom prst="rect">
            <a:avLst/>
          </a:prstGeom>
        </p:spPr>
        <p:txBody>
          <a:bodyPr wrap="square">
            <a:spAutoFit/>
          </a:bodyPr>
          <a:lstStyle/>
          <a:p>
            <a:r>
              <a:rPr lang="en-US" sz="1000" dirty="0">
                <a:solidFill>
                  <a:schemeClr val="bg1"/>
                </a:solidFill>
              </a:rPr>
              <a:t>Many participants from the last TIA meeting</a:t>
            </a:r>
          </a:p>
          <a:p>
            <a:r>
              <a:rPr lang="en-US" sz="1000" dirty="0">
                <a:solidFill>
                  <a:schemeClr val="bg1"/>
                </a:solidFill>
              </a:rPr>
              <a:t>Special thanks for the chapter leaders:</a:t>
            </a:r>
          </a:p>
          <a:p>
            <a:r>
              <a:rPr lang="en-US" sz="1000" dirty="0">
                <a:solidFill>
                  <a:schemeClr val="bg1"/>
                </a:solidFill>
              </a:rPr>
              <a:t>Chapter 1: Michael Cleary</a:t>
            </a:r>
          </a:p>
          <a:p>
            <a:r>
              <a:rPr lang="en-US" sz="1000" dirty="0">
                <a:solidFill>
                  <a:schemeClr val="bg1"/>
                </a:solidFill>
              </a:rPr>
              <a:t>Chapter 2: Dennis Abel</a:t>
            </a:r>
          </a:p>
          <a:p>
            <a:r>
              <a:rPr lang="en-US" sz="1000" dirty="0">
                <a:solidFill>
                  <a:schemeClr val="bg1"/>
                </a:solidFill>
              </a:rPr>
              <a:t>Chapter 3: Michael Cleary, Xavier Jones, Ashley Miller, Zach Thiemann	</a:t>
            </a:r>
          </a:p>
        </p:txBody>
      </p:sp>
    </p:spTree>
    <p:extLst>
      <p:ext uri="{BB962C8B-B14F-4D97-AF65-F5344CB8AC3E}">
        <p14:creationId xmlns:p14="http://schemas.microsoft.com/office/powerpoint/2010/main" val="1267928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History</a:t>
            </a:r>
          </a:p>
        </p:txBody>
      </p:sp>
      <p:sp>
        <p:nvSpPr>
          <p:cNvPr id="5" name="Content Placeholder 4"/>
          <p:cNvSpPr>
            <a:spLocks noGrp="1"/>
          </p:cNvSpPr>
          <p:nvPr>
            <p:ph idx="1"/>
          </p:nvPr>
        </p:nvSpPr>
        <p:spPr/>
        <p:txBody>
          <a:bodyPr/>
          <a:lstStyle/>
          <a:p>
            <a:r>
              <a:rPr lang="en-US" dirty="0"/>
              <a:t>Need identified for providing industry clarity</a:t>
            </a:r>
          </a:p>
          <a:p>
            <a:r>
              <a:rPr lang="en-US" dirty="0"/>
              <a:t>Small team started to brainstorm how to approach</a:t>
            </a:r>
          </a:p>
          <a:p>
            <a:r>
              <a:rPr lang="en-US" dirty="0"/>
              <a:t>Key them: Intended Use</a:t>
            </a:r>
          </a:p>
          <a:p>
            <a:r>
              <a:rPr lang="en-US" dirty="0"/>
              <a:t>Re-Kicked off formally at TIA meeting in Dallas</a:t>
            </a:r>
          </a:p>
          <a:p>
            <a:r>
              <a:rPr lang="en-US" dirty="0"/>
              <a:t>Draft to TIF for review Dec 2019</a:t>
            </a:r>
          </a:p>
          <a:p>
            <a:r>
              <a:rPr lang="en-US" dirty="0"/>
              <a:t>Draft to TIA for review May 2020</a:t>
            </a:r>
          </a:p>
          <a:p>
            <a:r>
              <a:rPr lang="en-US" dirty="0"/>
              <a:t>Final comments being </a:t>
            </a:r>
            <a:r>
              <a:rPr lang="en-US" dirty="0" err="1"/>
              <a:t>addresed</a:t>
            </a:r>
            <a:endParaRPr lang="en-US" dirty="0"/>
          </a:p>
          <a:p>
            <a:endParaRPr lang="en-US" dirty="0"/>
          </a:p>
        </p:txBody>
      </p:sp>
    </p:spTree>
    <p:extLst>
      <p:ext uri="{BB962C8B-B14F-4D97-AF65-F5344CB8AC3E}">
        <p14:creationId xmlns:p14="http://schemas.microsoft.com/office/powerpoint/2010/main" val="4240513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lstStyle/>
          <a:p>
            <a:r>
              <a:rPr lang="en-US" dirty="0"/>
              <a:t>White Paper to provide a framework for designers, specifiers, and municipalities to consider</a:t>
            </a:r>
          </a:p>
          <a:p>
            <a:pPr lvl="1"/>
            <a:r>
              <a:rPr lang="en-US" dirty="0"/>
              <a:t>NOT a design guide</a:t>
            </a:r>
          </a:p>
          <a:p>
            <a:r>
              <a:rPr lang="en-US" dirty="0"/>
              <a:t>Provide focus on determining Intended Use</a:t>
            </a:r>
          </a:p>
          <a:p>
            <a:r>
              <a:rPr lang="en-US" dirty="0"/>
              <a:t>A reference document for logic stream considered in project design, not all inclusive</a:t>
            </a:r>
          </a:p>
          <a:p>
            <a:r>
              <a:rPr lang="en-US" dirty="0"/>
              <a:t>First document to attempt to provide guidance on multi-use structures including Small Cell equipment (Lighting, Traffic, Utility structures)</a:t>
            </a:r>
          </a:p>
          <a:p>
            <a:r>
              <a:rPr lang="en-US" dirty="0"/>
              <a:t>Gain industry feedback for next steps</a:t>
            </a:r>
          </a:p>
        </p:txBody>
      </p:sp>
      <p:sp>
        <p:nvSpPr>
          <p:cNvPr id="4" name="Slide Number Placeholder 3"/>
          <p:cNvSpPr>
            <a:spLocks noGrp="1"/>
          </p:cNvSpPr>
          <p:nvPr>
            <p:ph type="sldNum" sz="quarter" idx="12"/>
          </p:nvPr>
        </p:nvSpPr>
        <p:spPr/>
        <p:txBody>
          <a:bodyPr/>
          <a:lstStyle/>
          <a:p>
            <a:fld id="{2066355A-084C-D24E-9AD2-7E4FC41EA627}" type="slidenum">
              <a:rPr lang="en-US" smtClean="0"/>
              <a:t>64</a:t>
            </a:fld>
            <a:endParaRPr lang="en-US" dirty="0"/>
          </a:p>
        </p:txBody>
      </p:sp>
    </p:spTree>
    <p:extLst>
      <p:ext uri="{BB962C8B-B14F-4D97-AF65-F5344CB8AC3E}">
        <p14:creationId xmlns:p14="http://schemas.microsoft.com/office/powerpoint/2010/main" val="363473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p:txBody>
          <a:bodyPr/>
          <a:lstStyle/>
          <a:p>
            <a:r>
              <a:rPr lang="en-US" dirty="0"/>
              <a:t>Roof Mounted Structures</a:t>
            </a:r>
            <a:br>
              <a:rPr lang="en-US" dirty="0"/>
            </a:br>
            <a:r>
              <a:rPr lang="en-US" dirty="0"/>
              <a:t>Group 25 </a:t>
            </a:r>
          </a:p>
        </p:txBody>
      </p:sp>
      <p:sp>
        <p:nvSpPr>
          <p:cNvPr id="10" name="Rectangle 9">
            <a:extLst>
              <a:ext uri="{FF2B5EF4-FFF2-40B4-BE49-F238E27FC236}">
                <a16:creationId xmlns:a16="http://schemas.microsoft.com/office/drawing/2014/main" id="{0678BC9D-5FEC-44B6-9DBF-1BDF6AD006FD}"/>
              </a:ext>
            </a:extLst>
          </p:cNvPr>
          <p:cNvSpPr/>
          <p:nvPr/>
        </p:nvSpPr>
        <p:spPr>
          <a:xfrm>
            <a:off x="1684211" y="2451490"/>
            <a:ext cx="6005062" cy="646331"/>
          </a:xfrm>
          <a:prstGeom prst="rect">
            <a:avLst/>
          </a:prstGeom>
        </p:spPr>
        <p:txBody>
          <a:bodyPr wrap="square">
            <a:spAutoFit/>
          </a:bodyPr>
          <a:lstStyle/>
          <a:p>
            <a:r>
              <a:rPr lang="en-US" dirty="0">
                <a:solidFill>
                  <a:schemeClr val="bg1"/>
                </a:solidFill>
              </a:rPr>
              <a:t>Jyoti Ojha, P.E. (Group Chair - jyoti.ojha@commscope.com)</a:t>
            </a:r>
          </a:p>
        </p:txBody>
      </p:sp>
    </p:spTree>
    <p:extLst>
      <p:ext uri="{BB962C8B-B14F-4D97-AF65-F5344CB8AC3E}">
        <p14:creationId xmlns:p14="http://schemas.microsoft.com/office/powerpoint/2010/main" val="3037681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66</a:t>
            </a:fld>
            <a:endParaRPr lang="en-US" dirty="0"/>
          </a:p>
        </p:txBody>
      </p:sp>
      <p:sp>
        <p:nvSpPr>
          <p:cNvPr id="5" name="Content Placeholder 2">
            <a:extLst>
              <a:ext uri="{FF2B5EF4-FFF2-40B4-BE49-F238E27FC236}">
                <a16:creationId xmlns:a16="http://schemas.microsoft.com/office/drawing/2014/main" id="{625122FF-EDA5-4811-92D1-1868FB443EB1}"/>
              </a:ext>
            </a:extLst>
          </p:cNvPr>
          <p:cNvSpPr>
            <a:spLocks noGrp="1"/>
          </p:cNvSpPr>
          <p:nvPr>
            <p:ph idx="1"/>
          </p:nvPr>
        </p:nvSpPr>
        <p:spPr>
          <a:xfrm>
            <a:off x="116878" y="329706"/>
            <a:ext cx="3661746" cy="4040333"/>
          </a:xfrm>
        </p:spPr>
        <p:txBody>
          <a:bodyPr/>
          <a:lstStyle/>
          <a:p>
            <a:pPr marL="0" indent="0">
              <a:buNone/>
            </a:pPr>
            <a:r>
              <a:rPr lang="en-US" u="sng" dirty="0">
                <a:solidFill>
                  <a:srgbClr val="0070C0"/>
                </a:solidFill>
              </a:rPr>
              <a:t>Achievement/Group Realization</a:t>
            </a:r>
          </a:p>
          <a:p>
            <a:r>
              <a:rPr lang="en-US" dirty="0">
                <a:solidFill>
                  <a:schemeClr val="tx1"/>
                </a:solidFill>
              </a:rPr>
              <a:t>Identifying appropriate code to follow</a:t>
            </a:r>
          </a:p>
          <a:p>
            <a:pPr lvl="1">
              <a:lnSpc>
                <a:spcPct val="100000"/>
              </a:lnSpc>
            </a:pPr>
            <a:r>
              <a:rPr lang="en-US" sz="1000" dirty="0">
                <a:solidFill>
                  <a:schemeClr val="tx1"/>
                </a:solidFill>
              </a:rPr>
              <a:t>Ballasted mounts and Building Wall mounts(TIA-222-H)</a:t>
            </a:r>
          </a:p>
          <a:p>
            <a:pPr lvl="1">
              <a:lnSpc>
                <a:spcPct val="100000"/>
              </a:lnSpc>
            </a:pPr>
            <a:r>
              <a:rPr lang="en-US" sz="1000" dirty="0">
                <a:solidFill>
                  <a:schemeClr val="tx1"/>
                </a:solidFill>
              </a:rPr>
              <a:t>Roof mounted towers and wall mounts(connection analysis as per ASCE7)</a:t>
            </a:r>
          </a:p>
          <a:p>
            <a:pPr lvl="1">
              <a:lnSpc>
                <a:spcPct val="100000"/>
              </a:lnSpc>
            </a:pPr>
            <a:r>
              <a:rPr lang="en-US" sz="1000" dirty="0">
                <a:solidFill>
                  <a:schemeClr val="tx1"/>
                </a:solidFill>
              </a:rPr>
              <a:t>Equipment Platforms (ASCE7 and OSHA)</a:t>
            </a:r>
          </a:p>
          <a:p>
            <a:r>
              <a:rPr lang="en-US" dirty="0">
                <a:solidFill>
                  <a:schemeClr val="tx1"/>
                </a:solidFill>
              </a:rPr>
              <a:t>Critical load combinations to capture worst-case loading on stability check for ballasted mounts matters</a:t>
            </a:r>
          </a:p>
          <a:p>
            <a:r>
              <a:rPr lang="en-US" dirty="0">
                <a:solidFill>
                  <a:schemeClr val="tx1"/>
                </a:solidFill>
              </a:rPr>
              <a:t>Mandatory analysis of supporting roof and building structure per ASCE 7 </a:t>
            </a:r>
          </a:p>
          <a:p>
            <a:r>
              <a:rPr lang="en-US" dirty="0">
                <a:solidFill>
                  <a:schemeClr val="tx1"/>
                </a:solidFill>
              </a:rPr>
              <a:t>Listing assumptions used in analysis provides clarity</a:t>
            </a:r>
          </a:p>
          <a:p>
            <a:endParaRPr lang="en-US" dirty="0">
              <a:solidFill>
                <a:schemeClr val="tx1"/>
              </a:solidFill>
            </a:endParaRPr>
          </a:p>
          <a:p>
            <a:endParaRPr lang="en-US" dirty="0">
              <a:solidFill>
                <a:schemeClr val="tx1"/>
              </a:solidFill>
            </a:endParaRPr>
          </a:p>
          <a:p>
            <a:endParaRPr lang="en-US" dirty="0"/>
          </a:p>
        </p:txBody>
      </p:sp>
      <p:pic>
        <p:nvPicPr>
          <p:cNvPr id="7" name="Picture 6">
            <a:extLst>
              <a:ext uri="{FF2B5EF4-FFF2-40B4-BE49-F238E27FC236}">
                <a16:creationId xmlns:a16="http://schemas.microsoft.com/office/drawing/2014/main" id="{B2CB6628-33F5-40DB-B565-2DFC4ED376EA}"/>
              </a:ext>
            </a:extLst>
          </p:cNvPr>
          <p:cNvPicPr>
            <a:picLocks noChangeAspect="1"/>
          </p:cNvPicPr>
          <p:nvPr/>
        </p:nvPicPr>
        <p:blipFill>
          <a:blip r:embed="rId2"/>
          <a:stretch>
            <a:fillRect/>
          </a:stretch>
        </p:blipFill>
        <p:spPr>
          <a:xfrm>
            <a:off x="6453890" y="61520"/>
            <a:ext cx="2278500" cy="1726940"/>
          </a:xfrm>
          <a:prstGeom prst="rect">
            <a:avLst/>
          </a:prstGeom>
        </p:spPr>
      </p:pic>
      <p:pic>
        <p:nvPicPr>
          <p:cNvPr id="8" name="Picture 7">
            <a:extLst>
              <a:ext uri="{FF2B5EF4-FFF2-40B4-BE49-F238E27FC236}">
                <a16:creationId xmlns:a16="http://schemas.microsoft.com/office/drawing/2014/main" id="{86B134FC-99B2-407C-8ADB-F9243819BBBF}"/>
              </a:ext>
            </a:extLst>
          </p:cNvPr>
          <p:cNvPicPr>
            <a:picLocks noChangeAspect="1"/>
          </p:cNvPicPr>
          <p:nvPr/>
        </p:nvPicPr>
        <p:blipFill>
          <a:blip r:embed="rId3"/>
          <a:stretch>
            <a:fillRect/>
          </a:stretch>
        </p:blipFill>
        <p:spPr>
          <a:xfrm>
            <a:off x="6547630" y="1788460"/>
            <a:ext cx="2278501" cy="1676139"/>
          </a:xfrm>
          <a:prstGeom prst="rect">
            <a:avLst/>
          </a:prstGeom>
        </p:spPr>
      </p:pic>
      <p:pic>
        <p:nvPicPr>
          <p:cNvPr id="9" name="Picture 8">
            <a:extLst>
              <a:ext uri="{FF2B5EF4-FFF2-40B4-BE49-F238E27FC236}">
                <a16:creationId xmlns:a16="http://schemas.microsoft.com/office/drawing/2014/main" id="{D204A07E-43AA-4501-AD40-4A1127DFE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64437" y="61519"/>
            <a:ext cx="2095712" cy="1726941"/>
          </a:xfrm>
          <a:prstGeom prst="rect">
            <a:avLst/>
          </a:prstGeom>
          <a:noFill/>
          <a:ln>
            <a:noFill/>
          </a:ln>
        </p:spPr>
      </p:pic>
      <p:pic>
        <p:nvPicPr>
          <p:cNvPr id="14" name="Picture 13">
            <a:extLst>
              <a:ext uri="{FF2B5EF4-FFF2-40B4-BE49-F238E27FC236}">
                <a16:creationId xmlns:a16="http://schemas.microsoft.com/office/drawing/2014/main" id="{862B102D-2D48-417D-B73E-C5B1EF266715}"/>
              </a:ext>
            </a:extLst>
          </p:cNvPr>
          <p:cNvPicPr>
            <a:picLocks noChangeAspect="1"/>
          </p:cNvPicPr>
          <p:nvPr/>
        </p:nvPicPr>
        <p:blipFill>
          <a:blip r:embed="rId5"/>
          <a:stretch>
            <a:fillRect/>
          </a:stretch>
        </p:blipFill>
        <p:spPr>
          <a:xfrm>
            <a:off x="4062613" y="1867424"/>
            <a:ext cx="2474844" cy="1616844"/>
          </a:xfrm>
          <a:prstGeom prst="rect">
            <a:avLst/>
          </a:prstGeom>
        </p:spPr>
      </p:pic>
      <p:pic>
        <p:nvPicPr>
          <p:cNvPr id="15" name="Picture 14">
            <a:extLst>
              <a:ext uri="{FF2B5EF4-FFF2-40B4-BE49-F238E27FC236}">
                <a16:creationId xmlns:a16="http://schemas.microsoft.com/office/drawing/2014/main" id="{A3A8EFEF-3920-43D4-B704-33BEBEE54A33}"/>
              </a:ext>
            </a:extLst>
          </p:cNvPr>
          <p:cNvPicPr>
            <a:picLocks noChangeAspect="1"/>
          </p:cNvPicPr>
          <p:nvPr/>
        </p:nvPicPr>
        <p:blipFill>
          <a:blip r:embed="rId6"/>
          <a:stretch>
            <a:fillRect/>
          </a:stretch>
        </p:blipFill>
        <p:spPr>
          <a:xfrm>
            <a:off x="5955537" y="3543563"/>
            <a:ext cx="2180047" cy="1219870"/>
          </a:xfrm>
          <a:prstGeom prst="rect">
            <a:avLst/>
          </a:prstGeom>
        </p:spPr>
      </p:pic>
      <p:pic>
        <p:nvPicPr>
          <p:cNvPr id="16" name="Picture 15">
            <a:extLst>
              <a:ext uri="{FF2B5EF4-FFF2-40B4-BE49-F238E27FC236}">
                <a16:creationId xmlns:a16="http://schemas.microsoft.com/office/drawing/2014/main" id="{DEDA2653-723B-4EDF-ACC0-5A76A4ACBE67}"/>
              </a:ext>
            </a:extLst>
          </p:cNvPr>
          <p:cNvPicPr>
            <a:picLocks noChangeAspect="1"/>
          </p:cNvPicPr>
          <p:nvPr/>
        </p:nvPicPr>
        <p:blipFill>
          <a:blip r:embed="rId7"/>
          <a:stretch>
            <a:fillRect/>
          </a:stretch>
        </p:blipFill>
        <p:spPr>
          <a:xfrm>
            <a:off x="4349346" y="3563232"/>
            <a:ext cx="1238756" cy="1407985"/>
          </a:xfrm>
          <a:prstGeom prst="rect">
            <a:avLst/>
          </a:prstGeom>
        </p:spPr>
      </p:pic>
    </p:spTree>
    <p:extLst>
      <p:ext uri="{BB962C8B-B14F-4D97-AF65-F5344CB8AC3E}">
        <p14:creationId xmlns:p14="http://schemas.microsoft.com/office/powerpoint/2010/main" val="2260682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A2025F-63DF-41C3-A228-DB660620C717}"/>
              </a:ext>
            </a:extLst>
          </p:cNvPr>
          <p:cNvSpPr>
            <a:spLocks noGrp="1"/>
          </p:cNvSpPr>
          <p:nvPr>
            <p:ph type="sldNum" sz="quarter" idx="12"/>
          </p:nvPr>
        </p:nvSpPr>
        <p:spPr/>
        <p:txBody>
          <a:bodyPr/>
          <a:lstStyle/>
          <a:p>
            <a:fld id="{2066355A-084C-D24E-9AD2-7E4FC41EA627}" type="slidenum">
              <a:rPr lang="en-US" smtClean="0"/>
              <a:t>67</a:t>
            </a:fld>
            <a:endParaRPr lang="en-US" dirty="0"/>
          </a:p>
        </p:txBody>
      </p:sp>
      <p:sp>
        <p:nvSpPr>
          <p:cNvPr id="8" name="Content Placeholder 2">
            <a:extLst>
              <a:ext uri="{FF2B5EF4-FFF2-40B4-BE49-F238E27FC236}">
                <a16:creationId xmlns:a16="http://schemas.microsoft.com/office/drawing/2014/main" id="{0475A78F-3626-43B6-9575-75B7D5361FBC}"/>
              </a:ext>
            </a:extLst>
          </p:cNvPr>
          <p:cNvSpPr>
            <a:spLocks noGrp="1"/>
          </p:cNvSpPr>
          <p:nvPr>
            <p:ph idx="1"/>
          </p:nvPr>
        </p:nvSpPr>
        <p:spPr>
          <a:xfrm>
            <a:off x="150827" y="216837"/>
            <a:ext cx="7070244" cy="4516186"/>
          </a:xfrm>
        </p:spPr>
        <p:txBody>
          <a:bodyPr/>
          <a:lstStyle/>
          <a:p>
            <a:pPr marL="0" indent="0">
              <a:buNone/>
            </a:pPr>
            <a:r>
              <a:rPr lang="en-US" u="sng" dirty="0">
                <a:solidFill>
                  <a:srgbClr val="0070C0"/>
                </a:solidFill>
              </a:rPr>
              <a:t>Topics currently under work</a:t>
            </a:r>
          </a:p>
          <a:p>
            <a:r>
              <a:rPr lang="en-US" dirty="0">
                <a:solidFill>
                  <a:schemeClr val="tx1"/>
                </a:solidFill>
              </a:rPr>
              <a:t>Minimum required wind directions</a:t>
            </a:r>
          </a:p>
          <a:p>
            <a:r>
              <a:rPr lang="en-US" dirty="0">
                <a:solidFill>
                  <a:schemeClr val="tx1"/>
                </a:solidFill>
              </a:rPr>
              <a:t>Boundary Conditions</a:t>
            </a:r>
          </a:p>
          <a:p>
            <a:r>
              <a:rPr lang="en-US" dirty="0">
                <a:solidFill>
                  <a:schemeClr val="tx1"/>
                </a:solidFill>
              </a:rPr>
              <a:t>Ideal placement guidelines</a:t>
            </a:r>
          </a:p>
          <a:p>
            <a:r>
              <a:rPr lang="en-US" dirty="0">
                <a:solidFill>
                  <a:schemeClr val="tx1"/>
                </a:solidFill>
              </a:rPr>
              <a:t>Establish shielding guidelines</a:t>
            </a:r>
          </a:p>
          <a:p>
            <a:r>
              <a:rPr lang="en-US" dirty="0">
                <a:solidFill>
                  <a:schemeClr val="tx1"/>
                </a:solidFill>
              </a:rPr>
              <a:t>Friction factors for sliding check (ballasted Mounts)</a:t>
            </a:r>
          </a:p>
          <a:p>
            <a:r>
              <a:rPr lang="en-US" dirty="0">
                <a:solidFill>
                  <a:schemeClr val="tx1"/>
                </a:solidFill>
              </a:rPr>
              <a:t>Inclusion of live load on analysis/ live load requirements (equipment platform)</a:t>
            </a:r>
          </a:p>
          <a:p>
            <a:r>
              <a:rPr lang="en-US" dirty="0">
                <a:solidFill>
                  <a:schemeClr val="tx1"/>
                </a:solidFill>
              </a:rPr>
              <a:t>Various levels of analysis </a:t>
            </a:r>
          </a:p>
          <a:p>
            <a:pPr marL="0" indent="0">
              <a:buNone/>
            </a:pPr>
            <a:r>
              <a:rPr lang="en-US" u="sng" dirty="0">
                <a:solidFill>
                  <a:srgbClr val="0070C0"/>
                </a:solidFill>
              </a:rPr>
              <a:t>What’s Next?</a:t>
            </a:r>
          </a:p>
          <a:p>
            <a:r>
              <a:rPr lang="en-US" dirty="0">
                <a:solidFill>
                  <a:schemeClr val="tx1"/>
                </a:solidFill>
              </a:rPr>
              <a:t>Finish current discussion topics related to wind and move on to seismic considerations</a:t>
            </a:r>
          </a:p>
          <a:p>
            <a:r>
              <a:rPr lang="en-US" dirty="0">
                <a:solidFill>
                  <a:schemeClr val="tx1"/>
                </a:solidFill>
              </a:rPr>
              <a:t>Compare wind and seismic results </a:t>
            </a:r>
          </a:p>
          <a:p>
            <a:r>
              <a:rPr lang="en-US" dirty="0">
                <a:solidFill>
                  <a:schemeClr val="tx1"/>
                </a:solidFill>
              </a:rPr>
              <a:t>Finish White Paper first draft &amp; submit for comments</a:t>
            </a:r>
          </a:p>
          <a:p>
            <a:endParaRPr lang="en-US" dirty="0"/>
          </a:p>
        </p:txBody>
      </p:sp>
      <p:pic>
        <p:nvPicPr>
          <p:cNvPr id="9" name="Picture 8">
            <a:extLst>
              <a:ext uri="{FF2B5EF4-FFF2-40B4-BE49-F238E27FC236}">
                <a16:creationId xmlns:a16="http://schemas.microsoft.com/office/drawing/2014/main" id="{13D11010-AD04-4A44-BC50-E8E1289CA0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62064" y="254329"/>
            <a:ext cx="2479077" cy="1652168"/>
          </a:xfrm>
          <a:prstGeom prst="rect">
            <a:avLst/>
          </a:prstGeom>
          <a:noFill/>
          <a:ln>
            <a:noFill/>
          </a:ln>
        </p:spPr>
      </p:pic>
      <p:pic>
        <p:nvPicPr>
          <p:cNvPr id="14" name="Picture 13">
            <a:extLst>
              <a:ext uri="{FF2B5EF4-FFF2-40B4-BE49-F238E27FC236}">
                <a16:creationId xmlns:a16="http://schemas.microsoft.com/office/drawing/2014/main" id="{BA77D309-D681-46D4-8B8E-62BE5B1009E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0259" y="1947241"/>
            <a:ext cx="1752462" cy="2690495"/>
          </a:xfrm>
          <a:prstGeom prst="rect">
            <a:avLst/>
          </a:prstGeom>
          <a:noFill/>
          <a:ln>
            <a:noFill/>
          </a:ln>
        </p:spPr>
      </p:pic>
      <p:pic>
        <p:nvPicPr>
          <p:cNvPr id="15" name="Content Placeholder 3">
            <a:extLst>
              <a:ext uri="{FF2B5EF4-FFF2-40B4-BE49-F238E27FC236}">
                <a16:creationId xmlns:a16="http://schemas.microsoft.com/office/drawing/2014/main" id="{1F448E59-D272-481B-8128-89DB9BDFB7A2}"/>
              </a:ext>
            </a:extLst>
          </p:cNvPr>
          <p:cNvPicPr>
            <a:picLocks noChangeAspect="1"/>
          </p:cNvPicPr>
          <p:nvPr/>
        </p:nvPicPr>
        <p:blipFill>
          <a:blip r:embed="rId4"/>
          <a:stretch>
            <a:fillRect/>
          </a:stretch>
        </p:blipFill>
        <p:spPr>
          <a:xfrm>
            <a:off x="6713941" y="254329"/>
            <a:ext cx="2228780" cy="1577184"/>
          </a:xfrm>
          <a:prstGeom prst="rect">
            <a:avLst/>
          </a:prstGeom>
        </p:spPr>
      </p:pic>
    </p:spTree>
    <p:extLst>
      <p:ext uri="{BB962C8B-B14F-4D97-AF65-F5344CB8AC3E}">
        <p14:creationId xmlns:p14="http://schemas.microsoft.com/office/powerpoint/2010/main" val="3709939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A424-F39D-433D-8F06-43616609766B}"/>
              </a:ext>
            </a:extLst>
          </p:cNvPr>
          <p:cNvSpPr>
            <a:spLocks noGrp="1"/>
          </p:cNvSpPr>
          <p:nvPr>
            <p:ph type="ctrTitle"/>
          </p:nvPr>
        </p:nvSpPr>
        <p:spPr/>
        <p:txBody>
          <a:bodyPr/>
          <a:lstStyle/>
          <a:p>
            <a:r>
              <a:rPr lang="en-US" dirty="0"/>
              <a:t>TR-14 </a:t>
            </a:r>
            <a:br>
              <a:rPr lang="en-US" dirty="0"/>
            </a:br>
            <a:r>
              <a:rPr lang="en-US" dirty="0"/>
              <a:t>Ad Hoc 26</a:t>
            </a:r>
            <a:br>
              <a:rPr lang="en-US" dirty="0"/>
            </a:br>
            <a:r>
              <a:rPr lang="en-US" dirty="0"/>
              <a:t>Tower Mounts </a:t>
            </a:r>
          </a:p>
        </p:txBody>
      </p:sp>
      <p:sp>
        <p:nvSpPr>
          <p:cNvPr id="3" name="Subtitle 2">
            <a:extLst>
              <a:ext uri="{FF2B5EF4-FFF2-40B4-BE49-F238E27FC236}">
                <a16:creationId xmlns:a16="http://schemas.microsoft.com/office/drawing/2014/main" id="{BE9C7CFD-9947-4A66-9541-801C2FD6FD1E}"/>
              </a:ext>
            </a:extLst>
          </p:cNvPr>
          <p:cNvSpPr>
            <a:spLocks noGrp="1"/>
          </p:cNvSpPr>
          <p:nvPr>
            <p:ph type="subTitle" idx="1"/>
          </p:nvPr>
        </p:nvSpPr>
        <p:spPr>
          <a:xfrm>
            <a:off x="1792323" y="2463486"/>
            <a:ext cx="5439749" cy="708995"/>
          </a:xfrm>
        </p:spPr>
        <p:txBody>
          <a:bodyPr/>
          <a:lstStyle/>
          <a:p>
            <a:r>
              <a:rPr lang="en-US" dirty="0"/>
              <a:t>Michelle Kang - mkang@maserconsulting.com</a:t>
            </a:r>
          </a:p>
          <a:p>
            <a:r>
              <a:rPr lang="en-US" dirty="0"/>
              <a:t>Michael Oglesby - michael.oglesby@kimley-horn.com</a:t>
            </a:r>
          </a:p>
          <a:p>
            <a:r>
              <a:rPr lang="en-US" dirty="0"/>
              <a:t>Tyler Barker - tyler.barker@telamon.com</a:t>
            </a:r>
          </a:p>
        </p:txBody>
      </p:sp>
    </p:spTree>
    <p:extLst>
      <p:ext uri="{BB962C8B-B14F-4D97-AF65-F5344CB8AC3E}">
        <p14:creationId xmlns:p14="http://schemas.microsoft.com/office/powerpoint/2010/main" val="977163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910-E3B8-415C-AF6B-0405F4DE760A}"/>
              </a:ext>
            </a:extLst>
          </p:cNvPr>
          <p:cNvSpPr>
            <a:spLocks noGrp="1"/>
          </p:cNvSpPr>
          <p:nvPr>
            <p:ph type="title"/>
          </p:nvPr>
        </p:nvSpPr>
        <p:spPr/>
        <p:txBody>
          <a:bodyPr/>
          <a:lstStyle/>
          <a:p>
            <a:r>
              <a:rPr lang="en-US" dirty="0"/>
              <a:t>white paper status</a:t>
            </a:r>
          </a:p>
        </p:txBody>
      </p:sp>
      <p:sp>
        <p:nvSpPr>
          <p:cNvPr id="4" name="Slide Number Placeholder 3">
            <a:extLst>
              <a:ext uri="{FF2B5EF4-FFF2-40B4-BE49-F238E27FC236}">
                <a16:creationId xmlns:a16="http://schemas.microsoft.com/office/drawing/2014/main" id="{23EC9796-27AD-4DD4-9C7B-1374F89D44EA}"/>
              </a:ext>
            </a:extLst>
          </p:cNvPr>
          <p:cNvSpPr>
            <a:spLocks noGrp="1"/>
          </p:cNvSpPr>
          <p:nvPr>
            <p:ph type="sldNum" sz="quarter" idx="12"/>
          </p:nvPr>
        </p:nvSpPr>
        <p:spPr/>
        <p:txBody>
          <a:bodyPr/>
          <a:lstStyle/>
          <a:p>
            <a:fld id="{2066355A-084C-D24E-9AD2-7E4FC41EA627}" type="slidenum">
              <a:rPr lang="en-US" smtClean="0"/>
              <a:t>69</a:t>
            </a:fld>
            <a:endParaRPr lang="en-US" dirty="0"/>
          </a:p>
        </p:txBody>
      </p:sp>
      <p:sp>
        <p:nvSpPr>
          <p:cNvPr id="5" name="Content Placeholder 2">
            <a:extLst>
              <a:ext uri="{FF2B5EF4-FFF2-40B4-BE49-F238E27FC236}">
                <a16:creationId xmlns:a16="http://schemas.microsoft.com/office/drawing/2014/main" id="{2BED4739-3AFB-4F60-9DDC-7B3D85DCE7C7}"/>
              </a:ext>
            </a:extLst>
          </p:cNvPr>
          <p:cNvSpPr>
            <a:spLocks noGrp="1"/>
          </p:cNvSpPr>
          <p:nvPr>
            <p:ph idx="1"/>
          </p:nvPr>
        </p:nvSpPr>
        <p:spPr>
          <a:xfrm>
            <a:off x="850896" y="1384879"/>
            <a:ext cx="6975291" cy="2971606"/>
          </a:xfrm>
        </p:spPr>
        <p:txBody>
          <a:bodyPr/>
          <a:lstStyle/>
          <a:p>
            <a:r>
              <a:rPr lang="en-US" dirty="0"/>
              <a:t>Initial draft of white paper was submitted to TIFF for review on 7/29/20</a:t>
            </a:r>
          </a:p>
          <a:p>
            <a:r>
              <a:rPr lang="en-US" dirty="0"/>
              <a:t>Currently pending first round of comments (editorial and substance)</a:t>
            </a:r>
          </a:p>
          <a:p>
            <a:r>
              <a:rPr lang="en-US" dirty="0"/>
              <a:t>Plan to send copy of draft to ad-hoc once first round comments are received</a:t>
            </a:r>
          </a:p>
          <a:p>
            <a:r>
              <a:rPr lang="en-US" dirty="0"/>
              <a:t>After much discussion we believed the best way to present the paper was to combine common recommendations into three key conclusions</a:t>
            </a:r>
          </a:p>
          <a:p>
            <a:r>
              <a:rPr lang="en-US" dirty="0"/>
              <a:t>Conclusions are trying to identify commonly overlooked items that may in isolation appear  minor but in tandem drive significant changes in mount behavior</a:t>
            </a:r>
          </a:p>
          <a:p>
            <a:r>
              <a:rPr lang="en-US" dirty="0"/>
              <a:t>For each conclusion we seek to explain the issue and provide general suggestions to the engineer to approach an appropriate evaluation of the mount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0640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2562240"/>
          </a:xfrm>
          <a:prstGeom prst="rect">
            <a:avLst/>
          </a:prstGeom>
          <a:noFill/>
        </p:spPr>
        <p:txBody>
          <a:bodyPr wrap="square" lIns="68580" tIns="34290" rIns="68580" bIns="34290" rtlCol="0">
            <a:spAutoFit/>
          </a:bodyPr>
          <a:lstStyle/>
          <a:p>
            <a:pPr marL="342900" indent="-342900">
              <a:buFont typeface="+mj-lt"/>
              <a:buAutoNum type="arabicParenR" startAt="6"/>
            </a:pPr>
            <a:r>
              <a:rPr lang="en-US" b="1" dirty="0"/>
              <a:t>Chair’s Report and General Items</a:t>
            </a:r>
          </a:p>
          <a:p>
            <a:pPr marL="800100" lvl="1" indent="-342900">
              <a:buFont typeface="+mj-lt"/>
              <a:buAutoNum type="alphaLcParenR"/>
            </a:pPr>
            <a:r>
              <a:rPr lang="en-US" dirty="0"/>
              <a:t>Introduction of Cheryl Thibideau, new TR-14 Committee Manager</a:t>
            </a:r>
          </a:p>
          <a:p>
            <a:pPr marL="1257300" lvl="2" indent="-342900">
              <a:buFont typeface="+mj-lt"/>
              <a:buAutoNum type="alphaLcParenR"/>
            </a:pPr>
            <a:r>
              <a:rPr lang="en-US" dirty="0"/>
              <a:t>Started with TIA in January 2020</a:t>
            </a:r>
          </a:p>
          <a:p>
            <a:pPr marL="1257300" lvl="2" indent="-342900">
              <a:buFont typeface="+mj-lt"/>
              <a:buAutoNum type="alphaLcParenR"/>
            </a:pPr>
            <a:r>
              <a:rPr lang="en-US" dirty="0"/>
              <a:t>Same role as was previously supported by Marianna Kramarikova</a:t>
            </a:r>
          </a:p>
          <a:p>
            <a:pPr marL="1257300" lvl="2" indent="-342900">
              <a:buFont typeface="+mj-lt"/>
              <a:buAutoNum type="alphaLcParenR"/>
            </a:pPr>
            <a:r>
              <a:rPr lang="en-US" dirty="0"/>
              <a:t>Standards Secretariat support provided by Teesha Jenkins, Manager, Standards Secretariat Services </a:t>
            </a:r>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7</a:t>
            </a:fld>
            <a:endParaRPr lang="en-US"/>
          </a:p>
        </p:txBody>
      </p:sp>
    </p:spTree>
    <p:extLst>
      <p:ext uri="{BB962C8B-B14F-4D97-AF65-F5344CB8AC3E}">
        <p14:creationId xmlns:p14="http://schemas.microsoft.com/office/powerpoint/2010/main" val="1110166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877E-A3CB-4B79-9DC2-D2767E4ECA50}"/>
              </a:ext>
            </a:extLst>
          </p:cNvPr>
          <p:cNvSpPr>
            <a:spLocks noGrp="1"/>
          </p:cNvSpPr>
          <p:nvPr>
            <p:ph type="title"/>
          </p:nvPr>
        </p:nvSpPr>
        <p:spPr/>
        <p:txBody>
          <a:bodyPr/>
          <a:lstStyle/>
          <a:p>
            <a:r>
              <a:rPr lang="en-US" dirty="0"/>
              <a:t>Main Conclusions</a:t>
            </a:r>
          </a:p>
        </p:txBody>
      </p:sp>
      <p:sp>
        <p:nvSpPr>
          <p:cNvPr id="3" name="Content Placeholder 2">
            <a:extLst>
              <a:ext uri="{FF2B5EF4-FFF2-40B4-BE49-F238E27FC236}">
                <a16:creationId xmlns:a16="http://schemas.microsoft.com/office/drawing/2014/main" id="{BF9E29A1-5846-4692-8A41-B637DCE229B1}"/>
              </a:ext>
            </a:extLst>
          </p:cNvPr>
          <p:cNvSpPr>
            <a:spLocks noGrp="1"/>
          </p:cNvSpPr>
          <p:nvPr>
            <p:ph idx="1"/>
          </p:nvPr>
        </p:nvSpPr>
        <p:spPr>
          <a:xfrm>
            <a:off x="850897" y="1384879"/>
            <a:ext cx="7052700" cy="2971606"/>
          </a:xfrm>
        </p:spPr>
        <p:txBody>
          <a:bodyPr/>
          <a:lstStyle/>
          <a:p>
            <a:r>
              <a:rPr lang="en-US" dirty="0"/>
              <a:t>Real world asymmetrical / vertically eccentric loading driving modeling complexity</a:t>
            </a:r>
          </a:p>
          <a:p>
            <a:pPr lvl="1"/>
            <a:r>
              <a:rPr lang="en-US" dirty="0"/>
              <a:t>Apply multiple point loads per panel vs centered load</a:t>
            </a:r>
          </a:p>
          <a:p>
            <a:pPr lvl="1"/>
            <a:r>
              <a:rPr lang="en-US" dirty="0"/>
              <a:t>Analyze plate members in load path (especially platform corners)</a:t>
            </a:r>
          </a:p>
          <a:p>
            <a:pPr lvl="1"/>
            <a:r>
              <a:rPr lang="en-US" dirty="0"/>
              <a:t>Refine connection fixity (reality is not fully fixed or fully pinned)</a:t>
            </a:r>
          </a:p>
          <a:p>
            <a:pPr lvl="1"/>
            <a:r>
              <a:rPr lang="en-US" dirty="0"/>
              <a:t>Need to account for significant centroid eccentricities in framing connections</a:t>
            </a:r>
          </a:p>
          <a:p>
            <a:r>
              <a:rPr lang="en-US" dirty="0"/>
              <a:t>Does not cover mount to tower interaction (Ad Hoc 15)</a:t>
            </a:r>
          </a:p>
          <a:p>
            <a:pPr lvl="1"/>
            <a:r>
              <a:rPr lang="en-US" dirty="0"/>
              <a:t>Specific concern on open section legs and local crushing of noncompact poles</a:t>
            </a:r>
          </a:p>
          <a:p>
            <a:r>
              <a:rPr lang="en-US" dirty="0"/>
              <a:t>Future research topics include approach for custom components capacities (collars and connection brackets) either with OEMs or research partners</a:t>
            </a:r>
          </a:p>
        </p:txBody>
      </p:sp>
      <p:sp>
        <p:nvSpPr>
          <p:cNvPr id="4" name="Slide Number Placeholder 3">
            <a:extLst>
              <a:ext uri="{FF2B5EF4-FFF2-40B4-BE49-F238E27FC236}">
                <a16:creationId xmlns:a16="http://schemas.microsoft.com/office/drawing/2014/main" id="{EF54746E-50F3-47FE-828F-6AD2E6F003CD}"/>
              </a:ext>
            </a:extLst>
          </p:cNvPr>
          <p:cNvSpPr>
            <a:spLocks noGrp="1"/>
          </p:cNvSpPr>
          <p:nvPr>
            <p:ph type="sldNum" sz="quarter" idx="12"/>
          </p:nvPr>
        </p:nvSpPr>
        <p:spPr/>
        <p:txBody>
          <a:bodyPr/>
          <a:lstStyle/>
          <a:p>
            <a:fld id="{2066355A-084C-D24E-9AD2-7E4FC41EA627}" type="slidenum">
              <a:rPr lang="en-US" smtClean="0"/>
              <a:t>70</a:t>
            </a:fld>
            <a:endParaRPr lang="en-US" dirty="0"/>
          </a:p>
        </p:txBody>
      </p:sp>
    </p:spTree>
    <p:extLst>
      <p:ext uri="{BB962C8B-B14F-4D97-AF65-F5344CB8AC3E}">
        <p14:creationId xmlns:p14="http://schemas.microsoft.com/office/powerpoint/2010/main" val="796910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New Business</a:t>
            </a:r>
            <a:endParaRPr lang="en-US" sz="3000" dirty="0"/>
          </a:p>
        </p:txBody>
      </p:sp>
      <p:sp>
        <p:nvSpPr>
          <p:cNvPr id="4" name="TextBox 3"/>
          <p:cNvSpPr txBox="1"/>
          <p:nvPr/>
        </p:nvSpPr>
        <p:spPr>
          <a:xfrm>
            <a:off x="533400" y="1123950"/>
            <a:ext cx="8458200" cy="3393237"/>
          </a:xfrm>
          <a:prstGeom prst="rect">
            <a:avLst/>
          </a:prstGeom>
          <a:noFill/>
        </p:spPr>
        <p:txBody>
          <a:bodyPr wrap="square" lIns="68580" tIns="34290" rIns="68580" bIns="34290" rtlCol="0">
            <a:spAutoFit/>
          </a:bodyPr>
          <a:lstStyle/>
          <a:p>
            <a:pPr marL="342900" indent="-342900">
              <a:buFont typeface="+mj-lt"/>
              <a:buAutoNum type="arabicParenR" startAt="5"/>
            </a:pPr>
            <a:r>
              <a:rPr lang="en-US" b="1" dirty="0"/>
              <a:t>Proposal for Formation of ANSI/TIA-222-I</a:t>
            </a:r>
          </a:p>
          <a:p>
            <a:pPr marL="800100" lvl="1" indent="-342900">
              <a:buFont typeface="+mj-lt"/>
              <a:buAutoNum type="alphaLcParenR"/>
            </a:pPr>
            <a:r>
              <a:rPr lang="en-US" dirty="0"/>
              <a:t>Motion</a:t>
            </a:r>
          </a:p>
          <a:p>
            <a:pPr marL="800100" lvl="1" indent="-342900">
              <a:buFont typeface="+mj-lt"/>
              <a:buAutoNum type="alphaLcParenR"/>
            </a:pPr>
            <a:r>
              <a:rPr lang="en-US" dirty="0"/>
              <a:t>Second</a:t>
            </a:r>
          </a:p>
          <a:p>
            <a:pPr marL="800100" lvl="1" indent="-342900">
              <a:buFont typeface="+mj-lt"/>
              <a:buAutoNum type="alphaLcParenR"/>
            </a:pPr>
            <a:r>
              <a:rPr lang="en-US" dirty="0"/>
              <a:t>Objections / Discussion</a:t>
            </a:r>
          </a:p>
          <a:p>
            <a:pPr marL="800100" lvl="1" indent="-342900">
              <a:buFont typeface="+mj-lt"/>
              <a:buAutoNum type="alphaLcParenR"/>
            </a:pPr>
            <a:r>
              <a:rPr lang="en-US" dirty="0"/>
              <a:t>Vote</a:t>
            </a:r>
          </a:p>
          <a:p>
            <a:pPr marL="342900" indent="-342900">
              <a:buFont typeface="+mj-lt"/>
              <a:buAutoNum type="arabicParenR" startAt="5"/>
            </a:pPr>
            <a:endParaRPr lang="en-US" b="1" dirty="0"/>
          </a:p>
          <a:p>
            <a:pPr marL="342900" indent="-342900">
              <a:buFont typeface="+mj-lt"/>
              <a:buAutoNum type="arabicParenR" startAt="5"/>
            </a:pPr>
            <a:r>
              <a:rPr lang="en-US" b="1" dirty="0"/>
              <a:t>Proposal for Formation of ANSI/TIA-222-H, Addendum 2</a:t>
            </a:r>
          </a:p>
          <a:p>
            <a:pPr marL="800100" lvl="1" indent="-342900">
              <a:buFont typeface="+mj-lt"/>
              <a:buAutoNum type="alphaLcParenR"/>
            </a:pPr>
            <a:r>
              <a:rPr lang="en-US" dirty="0"/>
              <a:t>Motion</a:t>
            </a:r>
          </a:p>
          <a:p>
            <a:pPr marL="800100" lvl="1" indent="-342900">
              <a:buFont typeface="+mj-lt"/>
              <a:buAutoNum type="alphaLcParenR"/>
            </a:pPr>
            <a:r>
              <a:rPr lang="en-US" dirty="0"/>
              <a:t>Second</a:t>
            </a:r>
          </a:p>
          <a:p>
            <a:pPr marL="800100" lvl="1" indent="-342900">
              <a:buFont typeface="+mj-lt"/>
              <a:buAutoNum type="alphaLcParenR"/>
            </a:pPr>
            <a:r>
              <a:rPr lang="en-US" dirty="0"/>
              <a:t>Objections / Discussion</a:t>
            </a:r>
          </a:p>
          <a:p>
            <a:pPr marL="800100" lvl="1" indent="-342900">
              <a:buFont typeface="+mj-lt"/>
              <a:buAutoNum type="alphaLcParenR"/>
            </a:pPr>
            <a:r>
              <a:rPr lang="en-US" dirty="0"/>
              <a:t>Vote</a:t>
            </a:r>
          </a:p>
          <a:p>
            <a:pPr marL="800100" lvl="1" indent="-342900">
              <a:buFont typeface="+mj-lt"/>
              <a:buAutoNum type="alphaLcParenR"/>
            </a:pPr>
            <a:endParaRPr lang="en-US"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71</a:t>
            </a:fld>
            <a:endParaRPr lang="en-US"/>
          </a:p>
        </p:txBody>
      </p:sp>
    </p:spTree>
    <p:extLst>
      <p:ext uri="{BB962C8B-B14F-4D97-AF65-F5344CB8AC3E}">
        <p14:creationId xmlns:p14="http://schemas.microsoft.com/office/powerpoint/2010/main" val="3873237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Upcoming meetings</a:t>
            </a:r>
            <a:endParaRPr lang="en-US" sz="3000" dirty="0"/>
          </a:p>
        </p:txBody>
      </p:sp>
      <p:sp>
        <p:nvSpPr>
          <p:cNvPr id="4" name="TextBox 3"/>
          <p:cNvSpPr txBox="1"/>
          <p:nvPr/>
        </p:nvSpPr>
        <p:spPr>
          <a:xfrm>
            <a:off x="533400" y="1123950"/>
            <a:ext cx="8458200" cy="1731243"/>
          </a:xfrm>
          <a:prstGeom prst="rect">
            <a:avLst/>
          </a:prstGeom>
          <a:noFill/>
        </p:spPr>
        <p:txBody>
          <a:bodyPr wrap="square" lIns="68580" tIns="34290" rIns="68580" bIns="34290" rtlCol="0">
            <a:spAutoFit/>
          </a:bodyPr>
          <a:lstStyle/>
          <a:p>
            <a:pPr marL="342900" indent="-342900">
              <a:buFont typeface="+mj-lt"/>
              <a:buAutoNum type="arabicParenR"/>
            </a:pPr>
            <a:r>
              <a:rPr lang="en-US" b="1" dirty="0"/>
              <a:t>In-Person</a:t>
            </a:r>
          </a:p>
          <a:p>
            <a:pPr marL="342900" indent="-342900">
              <a:buFont typeface="+mj-lt"/>
              <a:buAutoNum type="arabicParenR"/>
            </a:pPr>
            <a:r>
              <a:rPr lang="en-US" b="1" dirty="0"/>
              <a:t>Virtual</a:t>
            </a:r>
          </a:p>
          <a:p>
            <a:pPr marL="800100" lvl="1" indent="-342900">
              <a:buFont typeface="+mj-lt"/>
              <a:buAutoNum type="alphaLcParenR"/>
            </a:pPr>
            <a:r>
              <a:rPr lang="en-US" dirty="0"/>
              <a:t>Q1 2021</a:t>
            </a:r>
          </a:p>
          <a:p>
            <a:pPr marL="342900" indent="-342900">
              <a:buFont typeface="+mj-lt"/>
              <a:buAutoNum type="arabicParenR"/>
            </a:pPr>
            <a:r>
              <a:rPr lang="en-US" b="1" dirty="0"/>
              <a:t>Ad Hoc Group meetings</a:t>
            </a:r>
          </a:p>
          <a:p>
            <a:pPr marL="342900" indent="-342900">
              <a:buFont typeface="+mj-lt"/>
              <a:buAutoNum type="arabicParenR"/>
            </a:pPr>
            <a:endParaRPr lang="en-US" b="1" dirty="0"/>
          </a:p>
          <a:p>
            <a:endParaRPr lang="en-US"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72</a:t>
            </a:fld>
            <a:endParaRPr lang="en-US"/>
          </a:p>
        </p:txBody>
      </p:sp>
    </p:spTree>
    <p:extLst>
      <p:ext uri="{BB962C8B-B14F-4D97-AF65-F5344CB8AC3E}">
        <p14:creationId xmlns:p14="http://schemas.microsoft.com/office/powerpoint/2010/main" val="2857597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3000" b="1" dirty="0"/>
              <a:t>adjournment</a:t>
            </a:r>
            <a:endParaRPr lang="en-US" sz="3000" dirty="0"/>
          </a:p>
        </p:txBody>
      </p:sp>
      <p:sp>
        <p:nvSpPr>
          <p:cNvPr id="4" name="TextBox 3"/>
          <p:cNvSpPr txBox="1"/>
          <p:nvPr/>
        </p:nvSpPr>
        <p:spPr>
          <a:xfrm>
            <a:off x="533400" y="1123950"/>
            <a:ext cx="8458200" cy="2008242"/>
          </a:xfrm>
          <a:prstGeom prst="rect">
            <a:avLst/>
          </a:prstGeom>
          <a:noFill/>
        </p:spPr>
        <p:txBody>
          <a:bodyPr wrap="square" lIns="68580" tIns="34290" rIns="68580" bIns="34290" rtlCol="0">
            <a:spAutoFit/>
          </a:bodyPr>
          <a:lstStyle/>
          <a:p>
            <a:pPr marL="342900" indent="-342900">
              <a:buFont typeface="+mj-lt"/>
              <a:buAutoNum type="arabicParenR"/>
            </a:pPr>
            <a:r>
              <a:rPr lang="en-US" b="1" dirty="0"/>
              <a:t>Conclusion of Meeting </a:t>
            </a:r>
          </a:p>
          <a:p>
            <a:pPr marL="800100" lvl="1" indent="-342900">
              <a:buFont typeface="+mj-lt"/>
              <a:buAutoNum type="alphaLcParenR"/>
            </a:pPr>
            <a:r>
              <a:rPr lang="en-US" dirty="0"/>
              <a:t>Thanks to Ad Hoc Groups for previous weeks meetings</a:t>
            </a:r>
          </a:p>
          <a:p>
            <a:pPr marL="800100" lvl="1" indent="-342900">
              <a:buFont typeface="+mj-lt"/>
              <a:buAutoNum type="alphaLcParenR"/>
            </a:pPr>
            <a:r>
              <a:rPr lang="en-US" dirty="0"/>
              <a:t>PDH – Email Chris Ply</a:t>
            </a:r>
          </a:p>
          <a:p>
            <a:pPr marL="800100" lvl="1" indent="-342900">
              <a:buFont typeface="+mj-lt"/>
              <a:buAutoNum type="alphaLcParenR"/>
            </a:pPr>
            <a:r>
              <a:rPr lang="en-US" dirty="0"/>
              <a:t>Motion to conclude</a:t>
            </a:r>
          </a:p>
          <a:p>
            <a:pPr marL="800100" lvl="1" indent="-342900">
              <a:buFont typeface="+mj-lt"/>
              <a:buAutoNum type="alphaLcParenR"/>
            </a:pPr>
            <a:r>
              <a:rPr lang="en-US" dirty="0"/>
              <a:t>First</a:t>
            </a:r>
          </a:p>
          <a:p>
            <a:pPr marL="800100" lvl="1" indent="-342900">
              <a:buFont typeface="+mj-lt"/>
              <a:buAutoNum type="alphaLcParenR"/>
            </a:pPr>
            <a:r>
              <a:rPr lang="en-US" dirty="0"/>
              <a:t>Second</a:t>
            </a:r>
          </a:p>
          <a:p>
            <a:pPr marL="342900" indent="-342900">
              <a:buFont typeface="+mj-lt"/>
              <a:buAutoNum type="arabicParenR"/>
            </a:pPr>
            <a:endParaRPr lang="en-US"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73</a:t>
            </a:fld>
            <a:endParaRPr lang="en-US"/>
          </a:p>
        </p:txBody>
      </p:sp>
    </p:spTree>
    <p:extLst>
      <p:ext uri="{BB962C8B-B14F-4D97-AF65-F5344CB8AC3E}">
        <p14:creationId xmlns:p14="http://schemas.microsoft.com/office/powerpoint/2010/main" val="2780570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ABED60-A550-4E53-BAA9-5027E151FB14}"/>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538027CD-8D63-45A4-B05C-FA6795684825}"/>
              </a:ext>
            </a:extLst>
          </p:cNvPr>
          <p:cNvSpPr>
            <a:spLocks noGrp="1"/>
          </p:cNvSpPr>
          <p:nvPr>
            <p:ph type="sldNum" sz="quarter" idx="12"/>
          </p:nvPr>
        </p:nvSpPr>
        <p:spPr/>
        <p:txBody>
          <a:bodyPr/>
          <a:lstStyle/>
          <a:p>
            <a:fld id="{2066355A-084C-D24E-9AD2-7E4FC41EA627}" type="slidenum">
              <a:rPr lang="en-US" smtClean="0"/>
              <a:t>74</a:t>
            </a:fld>
            <a:endParaRPr lang="en-US" dirty="0"/>
          </a:p>
        </p:txBody>
      </p:sp>
    </p:spTree>
    <p:extLst>
      <p:ext uri="{BB962C8B-B14F-4D97-AF65-F5344CB8AC3E}">
        <p14:creationId xmlns:p14="http://schemas.microsoft.com/office/powerpoint/2010/main" val="825097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1454244"/>
          </a:xfrm>
          <a:prstGeom prst="rect">
            <a:avLst/>
          </a:prstGeom>
          <a:noFill/>
        </p:spPr>
        <p:txBody>
          <a:bodyPr wrap="square" lIns="68580" tIns="34290" rIns="68580" bIns="34290" rtlCol="0">
            <a:spAutoFit/>
          </a:bodyPr>
          <a:lstStyle/>
          <a:p>
            <a:pPr marL="342900" indent="-342900">
              <a:buFont typeface="+mj-lt"/>
              <a:buAutoNum type="arabicParenR" startAt="6"/>
            </a:pPr>
            <a:r>
              <a:rPr lang="en-US" b="1" dirty="0"/>
              <a:t>Chair’s Report and General Items</a:t>
            </a:r>
          </a:p>
          <a:p>
            <a:pPr marL="800100" lvl="1" indent="-342900">
              <a:buFont typeface="+mj-lt"/>
              <a:buAutoNum type="alphaLcParenR" startAt="2"/>
            </a:pPr>
            <a:r>
              <a:rPr lang="en-US" dirty="0"/>
              <a:t>Adoption of ANSI/TIA-222-H by end of 2020 (27 States / Jurisdictions)</a:t>
            </a:r>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8</a:t>
            </a:fld>
            <a:endParaRPr lang="en-US"/>
          </a:p>
        </p:txBody>
      </p:sp>
      <p:pic>
        <p:nvPicPr>
          <p:cNvPr id="6" name="Picture 5" descr="A close up of a map&#10;&#10;Description automatically generated">
            <a:extLst>
              <a:ext uri="{FF2B5EF4-FFF2-40B4-BE49-F238E27FC236}">
                <a16:creationId xmlns:a16="http://schemas.microsoft.com/office/drawing/2014/main" id="{F9F3A158-5FF0-4FE6-A80E-E105E7CCDB52}"/>
              </a:ext>
            </a:extLst>
          </p:cNvPr>
          <p:cNvPicPr>
            <a:picLocks noChangeAspect="1"/>
          </p:cNvPicPr>
          <p:nvPr/>
        </p:nvPicPr>
        <p:blipFill>
          <a:blip r:embed="rId3"/>
          <a:stretch>
            <a:fillRect/>
          </a:stretch>
        </p:blipFill>
        <p:spPr>
          <a:xfrm>
            <a:off x="5048251" y="1758035"/>
            <a:ext cx="3110047" cy="2403218"/>
          </a:xfrm>
          <a:prstGeom prst="rect">
            <a:avLst/>
          </a:prstGeom>
        </p:spPr>
      </p:pic>
      <p:pic>
        <p:nvPicPr>
          <p:cNvPr id="8" name="Picture 7" descr="A close up of a map&#10;&#10;Description automatically generated">
            <a:extLst>
              <a:ext uri="{FF2B5EF4-FFF2-40B4-BE49-F238E27FC236}">
                <a16:creationId xmlns:a16="http://schemas.microsoft.com/office/drawing/2014/main" id="{589C4930-13E8-4C43-8F2F-4D7D214DC0A1}"/>
              </a:ext>
            </a:extLst>
          </p:cNvPr>
          <p:cNvPicPr>
            <a:picLocks noChangeAspect="1"/>
          </p:cNvPicPr>
          <p:nvPr/>
        </p:nvPicPr>
        <p:blipFill>
          <a:blip r:embed="rId4"/>
          <a:stretch>
            <a:fillRect/>
          </a:stretch>
        </p:blipFill>
        <p:spPr>
          <a:xfrm>
            <a:off x="924283" y="1758035"/>
            <a:ext cx="3110047" cy="2403218"/>
          </a:xfrm>
          <a:prstGeom prst="rect">
            <a:avLst/>
          </a:prstGeom>
        </p:spPr>
      </p:pic>
      <p:sp>
        <p:nvSpPr>
          <p:cNvPr id="9" name="TextBox 8">
            <a:extLst>
              <a:ext uri="{FF2B5EF4-FFF2-40B4-BE49-F238E27FC236}">
                <a16:creationId xmlns:a16="http://schemas.microsoft.com/office/drawing/2014/main" id="{8061FDC6-6CB8-4451-BEF4-2A98E4BEFCBA}"/>
              </a:ext>
            </a:extLst>
          </p:cNvPr>
          <p:cNvSpPr txBox="1"/>
          <p:nvPr/>
        </p:nvSpPr>
        <p:spPr>
          <a:xfrm>
            <a:off x="1017087" y="4215042"/>
            <a:ext cx="2948573" cy="369332"/>
          </a:xfrm>
          <a:prstGeom prst="rect">
            <a:avLst/>
          </a:prstGeom>
          <a:noFill/>
        </p:spPr>
        <p:txBody>
          <a:bodyPr wrap="square" rtlCol="0">
            <a:spAutoFit/>
          </a:bodyPr>
          <a:lstStyle/>
          <a:p>
            <a:pPr algn="ctr"/>
            <a:r>
              <a:rPr lang="en-US" dirty="0"/>
              <a:t>Statewide Adoption (18)</a:t>
            </a:r>
          </a:p>
        </p:txBody>
      </p:sp>
      <p:sp>
        <p:nvSpPr>
          <p:cNvPr id="11" name="TextBox 10">
            <a:extLst>
              <a:ext uri="{FF2B5EF4-FFF2-40B4-BE49-F238E27FC236}">
                <a16:creationId xmlns:a16="http://schemas.microsoft.com/office/drawing/2014/main" id="{EE501BDE-A689-4E8C-ACBE-6EBA0009EAC8}"/>
              </a:ext>
            </a:extLst>
          </p:cNvPr>
          <p:cNvSpPr txBox="1"/>
          <p:nvPr/>
        </p:nvSpPr>
        <p:spPr>
          <a:xfrm>
            <a:off x="5048251" y="4215042"/>
            <a:ext cx="3342714" cy="369332"/>
          </a:xfrm>
          <a:prstGeom prst="rect">
            <a:avLst/>
          </a:prstGeom>
          <a:noFill/>
        </p:spPr>
        <p:txBody>
          <a:bodyPr wrap="square" rtlCol="0">
            <a:spAutoFit/>
          </a:bodyPr>
          <a:lstStyle/>
          <a:p>
            <a:pPr algn="ctr"/>
            <a:r>
              <a:rPr lang="en-US" dirty="0"/>
              <a:t>City / Counties within State (9)</a:t>
            </a:r>
          </a:p>
        </p:txBody>
      </p:sp>
    </p:spTree>
    <p:extLst>
      <p:ext uri="{BB962C8B-B14F-4D97-AF65-F5344CB8AC3E}">
        <p14:creationId xmlns:p14="http://schemas.microsoft.com/office/powerpoint/2010/main" val="49691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686800" cy="857250"/>
          </a:xfrm>
        </p:spPr>
        <p:txBody>
          <a:bodyPr>
            <a:noAutofit/>
          </a:bodyPr>
          <a:lstStyle/>
          <a:p>
            <a:r>
              <a:rPr lang="en-US" sz="2400" b="1" dirty="0"/>
              <a:t>Administrative / General &amp; Current Business</a:t>
            </a:r>
            <a:endParaRPr lang="en-US" sz="2400" dirty="0"/>
          </a:p>
        </p:txBody>
      </p:sp>
      <p:sp>
        <p:nvSpPr>
          <p:cNvPr id="4" name="TextBox 3"/>
          <p:cNvSpPr txBox="1"/>
          <p:nvPr/>
        </p:nvSpPr>
        <p:spPr>
          <a:xfrm>
            <a:off x="533400" y="1123950"/>
            <a:ext cx="8458200" cy="4778231"/>
          </a:xfrm>
          <a:prstGeom prst="rect">
            <a:avLst/>
          </a:prstGeom>
          <a:noFill/>
        </p:spPr>
        <p:txBody>
          <a:bodyPr wrap="square" lIns="68580" tIns="34290" rIns="68580" bIns="34290" rtlCol="0">
            <a:spAutoFit/>
          </a:bodyPr>
          <a:lstStyle/>
          <a:p>
            <a:pPr marL="342900" indent="-342900">
              <a:buFont typeface="+mj-lt"/>
              <a:buAutoNum type="arabicParenR" startAt="6"/>
            </a:pPr>
            <a:r>
              <a:rPr lang="en-US" b="1" dirty="0"/>
              <a:t>Chair’s Report and General Items</a:t>
            </a:r>
          </a:p>
          <a:p>
            <a:pPr marL="800100" lvl="1" indent="-342900">
              <a:buFont typeface="+mj-lt"/>
              <a:buAutoNum type="alphaLcParenR" startAt="3"/>
            </a:pPr>
            <a:r>
              <a:rPr lang="en-US" dirty="0"/>
              <a:t>Transition of Ad Hoc Group Leadership</a:t>
            </a:r>
          </a:p>
          <a:p>
            <a:pPr marL="1257300" lvl="2" indent="-342900">
              <a:buFont typeface="+mj-lt"/>
              <a:buAutoNum type="alphaLcParenR"/>
            </a:pPr>
            <a:r>
              <a:rPr lang="en-US" dirty="0"/>
              <a:t>Previous role by Mark Malouf (tremendous thanks!)</a:t>
            </a:r>
          </a:p>
          <a:p>
            <a:pPr marL="1257300" lvl="2" indent="-342900">
              <a:buFont typeface="+mj-lt"/>
              <a:buAutoNum type="alphaLcParenR"/>
            </a:pPr>
            <a:r>
              <a:rPr lang="en-US" dirty="0"/>
              <a:t>Now shared responsibility between David Hawkins and Chris Ply</a:t>
            </a:r>
          </a:p>
          <a:p>
            <a:pPr marL="1257300" lvl="2" indent="-342900">
              <a:buFont typeface="+mj-lt"/>
              <a:buAutoNum type="alphaLcParenR"/>
            </a:pPr>
            <a:r>
              <a:rPr lang="en-US" dirty="0"/>
              <a:t>David’s guidance align with ad hoc groups focused on monopoles</a:t>
            </a:r>
          </a:p>
          <a:p>
            <a:pPr marL="1257300" lvl="2" indent="-342900">
              <a:buFont typeface="+mj-lt"/>
              <a:buAutoNum type="alphaLcParenR"/>
            </a:pPr>
            <a:r>
              <a:rPr lang="en-US" dirty="0"/>
              <a:t>Chris’s guidance align with ad hoc groups focused on self supporting and guyed towers</a:t>
            </a:r>
          </a:p>
          <a:p>
            <a:pPr marL="800100" lvl="1" indent="-342900">
              <a:buFont typeface="+mj-lt"/>
              <a:buAutoNum type="alphaLcParenR" startAt="3"/>
            </a:pPr>
            <a:r>
              <a:rPr lang="en-US" dirty="0"/>
              <a:t>FTP Transition to TIA Connect</a:t>
            </a:r>
          </a:p>
          <a:p>
            <a:pPr marL="1257300" lvl="2" indent="-342900">
              <a:buFont typeface="+mj-lt"/>
              <a:buAutoNum type="alphaLcParenR"/>
            </a:pPr>
            <a:r>
              <a:rPr lang="en-US" dirty="0"/>
              <a:t>Replaces the old FTP system</a:t>
            </a:r>
          </a:p>
          <a:p>
            <a:pPr marL="1257300" lvl="2" indent="-342900">
              <a:buFont typeface="+mj-lt"/>
              <a:buAutoNum type="alphaLcParenR"/>
            </a:pPr>
            <a:r>
              <a:rPr lang="en-US" dirty="0">
                <a:hlinkClick r:id="rId3"/>
              </a:rPr>
              <a:t>tr14@tiacomm.org</a:t>
            </a:r>
            <a:r>
              <a:rPr lang="en-US" dirty="0"/>
              <a:t> replaced by</a:t>
            </a:r>
            <a:r>
              <a:rPr lang="en-US" sz="1800" dirty="0">
                <a:effectLst/>
                <a:latin typeface="Calibri" panose="020F0502020204030204" pitchFamily="34" charset="0"/>
                <a:ea typeface="Calibri" panose="020F0502020204030204" pitchFamily="34" charset="0"/>
              </a:rPr>
              <a:t> </a:t>
            </a:r>
            <a:r>
              <a:rPr lang="en-US" sz="1800" u="sng" dirty="0">
                <a:solidFill>
                  <a:srgbClr val="2E6DA4"/>
                </a:solidFill>
                <a:effectLst/>
                <a:latin typeface="Calibri" panose="020F0502020204030204" pitchFamily="34" charset="0"/>
                <a:ea typeface="Calibri" panose="020F0502020204030204" pitchFamily="34" charset="0"/>
                <a:hlinkClick r:id="rId4"/>
              </a:rPr>
              <a:t>TIA-TR14@ConnectedCommunity.org</a:t>
            </a:r>
            <a:r>
              <a:rPr lang="en-US" dirty="0"/>
              <a:t> </a:t>
            </a:r>
          </a:p>
          <a:p>
            <a:pPr marL="1257300" lvl="2" indent="-342900">
              <a:buFont typeface="+mj-lt"/>
              <a:buAutoNum type="alphaLcParenR"/>
            </a:pPr>
            <a:r>
              <a:rPr lang="en-US" dirty="0">
                <a:hlinkClick r:id="rId5"/>
              </a:rPr>
              <a:t>https://connect.tiaonline.org/communities/community-home/librarydocuments?LibraryKey=0E93CD2C-E15E-4923-A091-0F1FCD6DFA7C</a:t>
            </a:r>
            <a:endParaRPr lang="en-US" dirty="0"/>
          </a:p>
          <a:p>
            <a:pPr marL="1257300" lvl="2" indent="-342900">
              <a:buFont typeface="+mj-lt"/>
              <a:buAutoNum type="alphaLcParenR"/>
            </a:pPr>
            <a:endParaRPr lang="en-US" dirty="0"/>
          </a:p>
          <a:p>
            <a:pPr marL="800100" lvl="1" indent="-342900"/>
            <a:br>
              <a:rPr lang="en-US" dirty="0"/>
            </a:br>
            <a:r>
              <a:rPr lang="en-US" dirty="0"/>
              <a:t> </a:t>
            </a:r>
            <a:endParaRPr lang="en-US" sz="2800" dirty="0"/>
          </a:p>
          <a:p>
            <a:r>
              <a:rPr lang="en-US" b="1" dirty="0"/>
              <a:t> </a:t>
            </a:r>
            <a:endParaRPr lang="en-US" sz="2800" dirty="0"/>
          </a:p>
        </p:txBody>
      </p:sp>
      <p:sp>
        <p:nvSpPr>
          <p:cNvPr id="2" name="Slide Number Placeholder 1"/>
          <p:cNvSpPr>
            <a:spLocks noGrp="1"/>
          </p:cNvSpPr>
          <p:nvPr>
            <p:ph type="sldNum" sz="quarter" idx="10"/>
          </p:nvPr>
        </p:nvSpPr>
        <p:spPr/>
        <p:txBody>
          <a:bodyPr/>
          <a:lstStyle/>
          <a:p>
            <a:fld id="{3B55EB98-DC3A-40F9-8DC1-9600C61F00EF}" type="slidenum">
              <a:rPr lang="en-US" smtClean="0"/>
              <a:pPr/>
              <a:t>9</a:t>
            </a:fld>
            <a:endParaRPr lang="en-US"/>
          </a:p>
        </p:txBody>
      </p:sp>
    </p:spTree>
    <p:extLst>
      <p:ext uri="{BB962C8B-B14F-4D97-AF65-F5344CB8AC3E}">
        <p14:creationId xmlns:p14="http://schemas.microsoft.com/office/powerpoint/2010/main" val="2607315320"/>
      </p:ext>
    </p:extLst>
  </p:cSld>
  <p:clrMapOvr>
    <a:masterClrMapping/>
  </p:clrMapOvr>
</p:sld>
</file>

<file path=ppt/theme/theme1.xml><?xml version="1.0" encoding="utf-8"?>
<a:theme xmlns:a="http://schemas.openxmlformats.org/drawingml/2006/main" name="Office Theme">
  <a:themeElements>
    <a:clrScheme name="Custom 24">
      <a:dk1>
        <a:srgbClr val="1E354C"/>
      </a:dk1>
      <a:lt1>
        <a:sysClr val="window" lastClr="FFFFFF"/>
      </a:lt1>
      <a:dk2>
        <a:srgbClr val="666666"/>
      </a:dk2>
      <a:lt2>
        <a:srgbClr val="E0E0E0"/>
      </a:lt2>
      <a:accent1>
        <a:srgbClr val="1EA0DB"/>
      </a:accent1>
      <a:accent2>
        <a:srgbClr val="1E354C"/>
      </a:accent2>
      <a:accent3>
        <a:srgbClr val="00ACC0"/>
      </a:accent3>
      <a:accent4>
        <a:srgbClr val="BED747"/>
      </a:accent4>
      <a:accent5>
        <a:srgbClr val="E84F31"/>
      </a:accent5>
      <a:accent6>
        <a:srgbClr val="666666"/>
      </a:accent6>
      <a:hlink>
        <a:srgbClr val="1EA0DB"/>
      </a:hlink>
      <a:folHlink>
        <a:srgbClr val="1E35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5AB4D20E114A489AEB4922D8A9ECF3" ma:contentTypeVersion="8" ma:contentTypeDescription="Create a new document." ma:contentTypeScope="" ma:versionID="62a469cc9ca1431097e0dbe4dd8462a3">
  <xsd:schema xmlns:xsd="http://www.w3.org/2001/XMLSchema" xmlns:xs="http://www.w3.org/2001/XMLSchema" xmlns:p="http://schemas.microsoft.com/office/2006/metadata/properties" xmlns:ns3="d0d12c9c-6e65-4429-b80b-edf5fc34e5aa" targetNamespace="http://schemas.microsoft.com/office/2006/metadata/properties" ma:root="true" ma:fieldsID="d10434fcb4479d0590b1c30ee58bbff1" ns3:_="">
    <xsd:import namespace="d0d12c9c-6e65-4429-b80b-edf5fc34e5a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d12c9c-6e65-4429-b80b-edf5fc34e5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0E3D05C-DF7C-48A3-8A80-04D568A48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d12c9c-6e65-4429-b80b-edf5fc34e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purl.org/dc/elements/1.1/"/>
    <ds:schemaRef ds:uri="d0d12c9c-6e65-4429-b80b-edf5fc34e5aa"/>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11382</TotalTime>
  <Words>4433</Words>
  <Application>Microsoft Office PowerPoint</Application>
  <PresentationFormat>On-screen Show (16:9)</PresentationFormat>
  <Paragraphs>691</Paragraphs>
  <Slides>74</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ArialMT</vt:lpstr>
      <vt:lpstr>Calibri</vt:lpstr>
      <vt:lpstr>DM Sans</vt:lpstr>
      <vt:lpstr>Source Code Pro</vt:lpstr>
      <vt:lpstr>Office Theme</vt:lpstr>
      <vt:lpstr>TR-14 Structural Standards for Communication and Small wind turbine support structures</vt:lpstr>
      <vt:lpstr>Meeting agenda</vt:lpstr>
      <vt:lpstr>TIA Important Notice of Participation </vt:lpstr>
      <vt:lpstr>Commencement message</vt:lpstr>
      <vt:lpstr>Administrative / General &amp; Current Business</vt:lpstr>
      <vt:lpstr>Administrative / General &amp; Current Business</vt:lpstr>
      <vt:lpstr>Administrative / General &amp; Current Business</vt:lpstr>
      <vt:lpstr>Administrative / General &amp; Current Business</vt:lpstr>
      <vt:lpstr>Administrative / General &amp; Current Business</vt:lpstr>
      <vt:lpstr>Administrative / General &amp; Current Business</vt:lpstr>
      <vt:lpstr>Administrative / General &amp; Current Business</vt:lpstr>
      <vt:lpstr>Administrative / General &amp; Current Business</vt:lpstr>
      <vt:lpstr>TIA-322 Update James Ruedlinger (jruedlinger@eriinc.com)</vt:lpstr>
      <vt:lpstr>TIA-322-A UPDATE</vt:lpstr>
      <vt:lpstr>TIA-322-A UPDATE</vt:lpstr>
      <vt:lpstr>Administrative / General &amp; Current Business</vt:lpstr>
      <vt:lpstr>Telecommunications Industry Foundation</vt:lpstr>
      <vt:lpstr>PROVIDING A PATHWAY</vt:lpstr>
      <vt:lpstr>AN industry COMING TOGETHER</vt:lpstr>
      <vt:lpstr>BENEFITS (WHAT TIF DOES FOR YOU)</vt:lpstr>
      <vt:lpstr>Tif outlook / future plans</vt:lpstr>
      <vt:lpstr>Administrative / General &amp; Current Business</vt:lpstr>
      <vt:lpstr>Administrative / General &amp; Current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Task group 14 Monopole Baseplates Bryan Lanier (bryan.lanier@americantower.com)</vt:lpstr>
      <vt:lpstr>Monopole baseplates</vt:lpstr>
      <vt:lpstr>Monopole baseplates</vt:lpstr>
      <vt:lpstr>Ad Hoc Group 15 - Interaction of Mounting Systems</vt:lpstr>
      <vt:lpstr>Current Topics</vt:lpstr>
      <vt:lpstr>Future Plans</vt:lpstr>
      <vt:lpstr>TIA-TR14 Ad Hoc Group 16 Monopole Modifications</vt:lpstr>
      <vt:lpstr>PowerPoint Presentation</vt:lpstr>
      <vt:lpstr>Ad hoc group 18 u – bolt Connections</vt:lpstr>
      <vt:lpstr>Potential Testing</vt:lpstr>
      <vt:lpstr>Antenna drag Coefficients AD hoc group 20</vt:lpstr>
      <vt:lpstr>Group History</vt:lpstr>
      <vt:lpstr>Current Action Items</vt:lpstr>
      <vt:lpstr>Vibrations &amp; Fatigue AD hoc group 21</vt:lpstr>
      <vt:lpstr>ANNEX M</vt:lpstr>
      <vt:lpstr>Current Work</vt:lpstr>
      <vt:lpstr>TR-14 TIA AD HOC Group 22-Foundations</vt:lpstr>
      <vt:lpstr>PowerPoint Presentation</vt:lpstr>
      <vt:lpstr>What our investigation has taught us:</vt:lpstr>
      <vt:lpstr>Ad-Hoc 23:  Drones Sam McGuire (sam.mcguire@redmountainscientific.com)</vt:lpstr>
      <vt:lpstr>PowerPoint Presentation</vt:lpstr>
      <vt:lpstr>Drone Expo 2020 2021</vt:lpstr>
      <vt:lpstr>Small Cell Ad Hoc Group 24</vt:lpstr>
      <vt:lpstr>History</vt:lpstr>
      <vt:lpstr>Purpose</vt:lpstr>
      <vt:lpstr>Roof Mounted Structures Group 25 </vt:lpstr>
      <vt:lpstr>PowerPoint Presentation</vt:lpstr>
      <vt:lpstr>PowerPoint Presentation</vt:lpstr>
      <vt:lpstr>TR-14  Ad Hoc 26 Tower Mounts </vt:lpstr>
      <vt:lpstr>white paper status</vt:lpstr>
      <vt:lpstr>Main Conclusions</vt:lpstr>
      <vt:lpstr>New Business</vt:lpstr>
      <vt:lpstr>Upcoming meetings</vt:lpstr>
      <vt:lpstr>adjournment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Bryan Lanier</cp:lastModifiedBy>
  <cp:revision>366</cp:revision>
  <dcterms:created xsi:type="dcterms:W3CDTF">2010-04-12T23:12:02Z</dcterms:created>
  <dcterms:modified xsi:type="dcterms:W3CDTF">2020-09-22T00:50:04Z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0x010100465AB4D20E114A489AEB4922D8A9ECF3</vt:lpwstr>
  </property>
</Properties>
</file>